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Lst>
  <p:notesMasterIdLst>
    <p:notesMasterId r:id="rId44"/>
  </p:notesMasterIdLst>
  <p:handoutMasterIdLst>
    <p:handoutMasterId r:id="rId45"/>
  </p:handoutMasterIdLst>
  <p:sldIdLst>
    <p:sldId id="404" r:id="rId2"/>
    <p:sldId id="405" r:id="rId3"/>
    <p:sldId id="370" r:id="rId4"/>
    <p:sldId id="280" r:id="rId5"/>
    <p:sldId id="256" r:id="rId6"/>
    <p:sldId id="262" r:id="rId7"/>
    <p:sldId id="375" r:id="rId8"/>
    <p:sldId id="371" r:id="rId9"/>
    <p:sldId id="372" r:id="rId10"/>
    <p:sldId id="398" r:id="rId11"/>
    <p:sldId id="401" r:id="rId12"/>
    <p:sldId id="288" r:id="rId13"/>
    <p:sldId id="373" r:id="rId14"/>
    <p:sldId id="376" r:id="rId15"/>
    <p:sldId id="399" r:id="rId16"/>
    <p:sldId id="377" r:id="rId17"/>
    <p:sldId id="374" r:id="rId18"/>
    <p:sldId id="295" r:id="rId19"/>
    <p:sldId id="378" r:id="rId20"/>
    <p:sldId id="385" r:id="rId21"/>
    <p:sldId id="397" r:id="rId22"/>
    <p:sldId id="388" r:id="rId23"/>
    <p:sldId id="389" r:id="rId24"/>
    <p:sldId id="387" r:id="rId25"/>
    <p:sldId id="381" r:id="rId26"/>
    <p:sldId id="390" r:id="rId27"/>
    <p:sldId id="382" r:id="rId28"/>
    <p:sldId id="400" r:id="rId29"/>
    <p:sldId id="402" r:id="rId30"/>
    <p:sldId id="383" r:id="rId31"/>
    <p:sldId id="395" r:id="rId32"/>
    <p:sldId id="380" r:id="rId33"/>
    <p:sldId id="392" r:id="rId34"/>
    <p:sldId id="394" r:id="rId35"/>
    <p:sldId id="379" r:id="rId36"/>
    <p:sldId id="391" r:id="rId37"/>
    <p:sldId id="384" r:id="rId38"/>
    <p:sldId id="386" r:id="rId39"/>
    <p:sldId id="346" r:id="rId40"/>
    <p:sldId id="362" r:id="rId41"/>
    <p:sldId id="361" r:id="rId42"/>
    <p:sldId id="281" r:id="rId4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43" autoAdjust="0"/>
    <p:restoredTop sz="94660"/>
  </p:normalViewPr>
  <p:slideViewPr>
    <p:cSldViewPr>
      <p:cViewPr varScale="1">
        <p:scale>
          <a:sx n="69" d="100"/>
          <a:sy n="69" d="100"/>
        </p:scale>
        <p:origin x="108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4EE687D-29F1-4793-A0B6-B841EC71B358}" type="datetimeFigureOut">
              <a:rPr lang="en-US" smtClean="0"/>
              <a:pPr/>
              <a:t>12/11/2018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DB5501E4-4FB8-41CF-A522-E896D0481AB9}" type="slidenum">
              <a:rPr lang="en-US" smtClean="0"/>
              <a:pPr/>
              <a:t>‹#›</a:t>
            </a:fld>
            <a:endParaRPr lang="en-US" dirty="0"/>
          </a:p>
        </p:txBody>
      </p:sp>
    </p:spTree>
    <p:extLst>
      <p:ext uri="{BB962C8B-B14F-4D97-AF65-F5344CB8AC3E}">
        <p14:creationId xmlns:p14="http://schemas.microsoft.com/office/powerpoint/2010/main" val="3540207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107FD0E-E87D-428A-A25A-E607C83F97A2}" type="datetimeFigureOut">
              <a:rPr lang="en-US" smtClean="0"/>
              <a:pPr/>
              <a:t>12/11/2018</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572CC83-7AB5-41FA-8A16-3B2E9FEF0DDF}" type="slidenum">
              <a:rPr lang="en-US" smtClean="0"/>
              <a:pPr/>
              <a:t>‹#›</a:t>
            </a:fld>
            <a:endParaRPr lang="en-US"/>
          </a:p>
        </p:txBody>
      </p:sp>
    </p:spTree>
    <p:extLst>
      <p:ext uri="{BB962C8B-B14F-4D97-AF65-F5344CB8AC3E}">
        <p14:creationId xmlns:p14="http://schemas.microsoft.com/office/powerpoint/2010/main" val="208234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F8E69A4C-F441-44CA-AD7C-D1B2898CBFA8}" type="datetimeFigureOut">
              <a:rPr lang="en-US"/>
              <a:pPr>
                <a:defRPr/>
              </a:pPr>
              <a:t>12/11/2018</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dirty="0"/>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3C67FF03-EB63-4ABA-BEE6-BCC884984470}"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32F44EB-18D4-46DC-91F1-3741FFAEF171}" type="datetimeFigureOut">
              <a:rPr lang="en-US"/>
              <a:pPr>
                <a:defRPr/>
              </a:pPr>
              <a:t>12/11/2018</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F17641BA-AAF0-4EE9-A4D7-CA3AEC6A472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E013FD51-B7B8-4BFC-B6EB-D12909C6151F}" type="datetimeFigureOut">
              <a:rPr lang="en-US"/>
              <a:pPr>
                <a:defRPr/>
              </a:pPr>
              <a:t>12/11/2018</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262A9663-EAEC-4512-B6CB-45EECF1460EA}"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03CE8BDF-6B87-44E8-8A45-4FB046FFA130}" type="datetimeFigureOut">
              <a:rPr lang="en-US"/>
              <a:pPr>
                <a:defRPr/>
              </a:pPr>
              <a:t>12/11/2018</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F1F4655-A346-408E-B699-6EDA861690E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01D908B8-4516-410F-81F1-1FB4E15298DE}" type="datetimeFigureOut">
              <a:rPr lang="en-US"/>
              <a:pPr>
                <a:defRPr/>
              </a:pPr>
              <a:t>12/11/2018</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39D68CF6-FC1E-45B8-BB8B-785296E35E1A}"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A248C5EC-AD94-4969-B1F7-D844A52D7C2D}" type="datetimeFigureOut">
              <a:rPr lang="en-US"/>
              <a:pPr>
                <a:defRPr/>
              </a:pPr>
              <a:t>12/11/2018</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0D704E15-56C2-4E5F-9F2E-733DDC0453AD}"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56CBBB1C-5F0C-41F7-B270-3B569321C8C5}" type="datetimeFigureOut">
              <a:rPr lang="en-US"/>
              <a:pPr>
                <a:defRPr/>
              </a:pPr>
              <a:t>12/11/2018</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F9B80746-9E46-4251-8FC0-765D9AD6A646}"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3BD27BFE-01A5-461F-8ACA-C018D90042B5}" type="datetimeFigureOut">
              <a:rPr lang="en-US"/>
              <a:pPr>
                <a:defRPr/>
              </a:pPr>
              <a:t>12/11/2018</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79F58654-B954-494F-8814-236283463E0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39E367F-9C67-4809-8753-CABA21ADDAC0}" type="datetimeFigureOut">
              <a:rPr lang="en-US"/>
              <a:pPr>
                <a:defRPr/>
              </a:pPr>
              <a:t>12/11/2018</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85DEE0E9-362A-433A-BD62-3729F1C27C9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CF0B8320-D57B-4846-B96D-71707497D2DD}" type="datetimeFigureOut">
              <a:rPr lang="en-US"/>
              <a:pPr>
                <a:defRPr/>
              </a:pPr>
              <a:t>12/11/2018</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62362B64-C960-4697-A062-EF9016585E1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AE02C121-CE82-4EDC-9998-52AA710B019B}" type="datetimeFigureOut">
              <a:rPr lang="en-US"/>
              <a:pPr>
                <a:defRPr/>
              </a:pPr>
              <a:t>12/11/2018</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4AFF6021-2A26-46FA-9247-7AB683B6F9A7}"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73B5EA01-5A99-423E-9FC9-88AA7FADC98F}" type="datetimeFigureOut">
              <a:rPr lang="en-US"/>
              <a:pPr>
                <a:defRPr/>
              </a:pPr>
              <a:t>12/11/2018</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dirty="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EFD331FA-4642-4E69-BC45-4B6B89A4198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2" r:id="rId1"/>
    <p:sldLayoutId id="2147483731" r:id="rId2"/>
    <p:sldLayoutId id="2147483733" r:id="rId3"/>
    <p:sldLayoutId id="2147483734" r:id="rId4"/>
    <p:sldLayoutId id="2147483735" r:id="rId5"/>
    <p:sldLayoutId id="2147483730" r:id="rId6"/>
    <p:sldLayoutId id="2147483736" r:id="rId7"/>
    <p:sldLayoutId id="2147483729" r:id="rId8"/>
    <p:sldLayoutId id="2147483737" r:id="rId9"/>
    <p:sldLayoutId id="2147483728" r:id="rId10"/>
    <p:sldLayoutId id="2147483738"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a:defRPr>
      </a:lvl2pPr>
      <a:lvl3pPr algn="l" rtl="0" fontAlgn="base">
        <a:spcBef>
          <a:spcPct val="0"/>
        </a:spcBef>
        <a:spcAft>
          <a:spcPct val="0"/>
        </a:spcAft>
        <a:defRPr sz="4400">
          <a:solidFill>
            <a:schemeClr val="tx2"/>
          </a:solidFill>
          <a:latin typeface="Tw Cen MT"/>
        </a:defRPr>
      </a:lvl3pPr>
      <a:lvl4pPr algn="l" rtl="0" fontAlgn="base">
        <a:spcBef>
          <a:spcPct val="0"/>
        </a:spcBef>
        <a:spcAft>
          <a:spcPct val="0"/>
        </a:spcAft>
        <a:defRPr sz="4400">
          <a:solidFill>
            <a:schemeClr val="tx2"/>
          </a:solidFill>
          <a:latin typeface="Tw Cen MT"/>
        </a:defRPr>
      </a:lvl4pPr>
      <a:lvl5pPr algn="l" rtl="0" fontAlgn="base">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6BB1C9"/>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6585C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jpeg"/><Relationship Id="rId5" Type="http://schemas.microsoft.com/office/2007/relationships/hdphoto" Target="../media/hdphoto6.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microsoft.com/office/2007/relationships/hdphoto" Target="../media/hdphoto7.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microsoft.com/office/2007/relationships/hdphoto" Target="../media/hdphoto8.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microsoft.com/office/2007/relationships/hdphoto" Target="../media/hdphoto9.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microsoft.com/office/2007/relationships/hdphoto" Target="../media/hdphoto10.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6.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5.JPG"/><Relationship Id="rId5" Type="http://schemas.microsoft.com/office/2007/relationships/hdphoto" Target="../media/hdphoto11.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2.wdp"/><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48.jpe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52.jp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1.xml"/><Relationship Id="rId7" Type="http://schemas.openxmlformats.org/officeDocument/2006/relationships/image" Target="../media/image73.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slideLayout" Target="../slideLayouts/slideLayout1.xml"/><Relationship Id="rId7" Type="http://schemas.openxmlformats.org/officeDocument/2006/relationships/image" Target="../media/image78.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7.tiff"/><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microsoft.com/office/2007/relationships/hdphoto" Target="../media/hdphoto5.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burnHall103a.jpg"/>
          <p:cNvPicPr>
            <a:picLocks noChangeAspect="1"/>
          </p:cNvPicPr>
          <p:nvPr/>
        </p:nvPicPr>
        <p:blipFill>
          <a:blip r:embed="rId2">
            <a:clrChange>
              <a:clrFrom>
                <a:srgbClr val="A15E4E"/>
              </a:clrFrom>
              <a:clrTo>
                <a:srgbClr val="A15E4E">
                  <a:alpha val="0"/>
                </a:srgbClr>
              </a:clrTo>
            </a:clrChange>
            <a:duotone>
              <a:prstClr val="black"/>
              <a:srgbClr val="9CB084">
                <a:tint val="45000"/>
                <a:satMod val="400000"/>
              </a:srgbClr>
            </a:duotone>
            <a:extLst>
              <a:ext uri="{28A0092B-C50C-407E-A947-70E740481C1C}">
                <a14:useLocalDpi xmlns:a14="http://schemas.microsoft.com/office/drawing/2010/main" val="0"/>
              </a:ext>
            </a:extLst>
          </a:blip>
          <a:srcRect/>
          <a:stretch>
            <a:fillRect/>
          </a:stretch>
        </p:blipFill>
        <p:spPr>
          <a:xfrm>
            <a:off x="0" y="0"/>
            <a:ext cx="9144000" cy="5943600"/>
          </a:xfrm>
          <a:prstGeom prst="rect">
            <a:avLst/>
          </a:prstGeom>
        </p:spPr>
      </p:pic>
      <p:sp>
        <p:nvSpPr>
          <p:cNvPr id="30722" name="Subtitle 2"/>
          <p:cNvSpPr>
            <a:spLocks noGrp="1"/>
          </p:cNvSpPr>
          <p:nvPr>
            <p:ph type="subTitle" idx="1"/>
          </p:nvPr>
        </p:nvSpPr>
        <p:spPr>
          <a:xfrm>
            <a:off x="2362200" y="6019800"/>
            <a:ext cx="6705600" cy="685800"/>
          </a:xfrm>
        </p:spPr>
        <p:txBody>
          <a:bodyPr>
            <a:noAutofit/>
          </a:bodyPr>
          <a:lstStyle/>
          <a:p>
            <a:r>
              <a:rPr lang="en-US" sz="4000" b="1" dirty="0"/>
              <a:t>Maine Codes &amp; Preservation</a:t>
            </a:r>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Tree>
    <p:extLst>
      <p:ext uri="{BB962C8B-B14F-4D97-AF65-F5344CB8AC3E}">
        <p14:creationId xmlns:p14="http://schemas.microsoft.com/office/powerpoint/2010/main" val="1145039945"/>
      </p:ext>
    </p:extLst>
  </p:cSld>
  <p:clrMapOvr>
    <a:masterClrMapping/>
  </p:clrMapOvr>
  <p:transition spd="slow" advClick="0"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397" r="5877" b="1768"/>
          <a:stretch/>
        </p:blipFill>
        <p:spPr>
          <a:xfrm>
            <a:off x="-1" y="32265"/>
            <a:ext cx="9144001" cy="5911335"/>
          </a:xfrm>
          <a:prstGeom prst="rect">
            <a:avLst/>
          </a:prstGeom>
        </p:spPr>
      </p:pic>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Provisions for historic buildings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685800" y="1064985"/>
            <a:ext cx="8610600" cy="2185214"/>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FFC000"/>
                </a:solidFill>
                <a:latin typeface="Tw Cen MT" pitchFamily="34" charset="0"/>
              </a:rPr>
              <a:t>IEBC International Existing Building Code</a:t>
            </a: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4449922"/>
            <a:ext cx="5392820" cy="1546860"/>
          </a:xfrm>
          <a:prstGeom prst="rect">
            <a:avLst/>
          </a:prstGeom>
        </p:spPr>
      </p:pic>
      <p:pic>
        <p:nvPicPr>
          <p:cNvPr id="9" name="Picture 8" descr="A screenshot of a cell phone&#10;&#10;Description generated with high confidence">
            <a:extLst>
              <a:ext uri="{FF2B5EF4-FFF2-40B4-BE49-F238E27FC236}">
                <a16:creationId xmlns:a16="http://schemas.microsoft.com/office/drawing/2014/main" id="{D06B5754-5133-4090-9CD8-19DB991D7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044" y="3046478"/>
            <a:ext cx="5359132" cy="126899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7" y="5456237"/>
            <a:ext cx="487363" cy="487363"/>
          </a:xfrm>
          <a:prstGeom prst="rect">
            <a:avLst/>
          </a:prstGeom>
        </p:spPr>
      </p:pic>
    </p:spTree>
    <p:extLst>
      <p:ext uri="{BB962C8B-B14F-4D97-AF65-F5344CB8AC3E}">
        <p14:creationId xmlns:p14="http://schemas.microsoft.com/office/powerpoint/2010/main" val="2434688346"/>
      </p:ext>
    </p:extLst>
  </p:cSld>
  <p:clrMapOvr>
    <a:masterClrMapping/>
  </p:clrMapOvr>
  <p:transition spd="slow"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Provisions for historic buildings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685800" y="1064985"/>
            <a:ext cx="8610600" cy="2185214"/>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FFC000"/>
                </a:solidFill>
                <a:latin typeface="Tw Cen MT" pitchFamily="34" charset="0"/>
              </a:rPr>
              <a:t>IEBC International Existing Building Code</a:t>
            </a: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402004" y="2375791"/>
            <a:ext cx="3766326" cy="2824745"/>
          </a:xfrm>
          <a:prstGeom prst="rect">
            <a:avLst/>
          </a:prstGeom>
        </p:spPr>
      </p:pic>
      <p:pic>
        <p:nvPicPr>
          <p:cNvPr id="7" name="Picture 6" descr="A picture containing wall, indoor, floor&#10;&#10;Description generated with very high confidence">
            <a:extLst>
              <a:ext uri="{FF2B5EF4-FFF2-40B4-BE49-F238E27FC236}">
                <a16:creationId xmlns:a16="http://schemas.microsoft.com/office/drawing/2014/main" id="{D29902FA-F1DF-4501-8738-C90C06A144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2723231" y="2166551"/>
            <a:ext cx="3766325" cy="3243224"/>
          </a:xfrm>
          <a:prstGeom prst="rect">
            <a:avLst/>
          </a:prstGeom>
        </p:spPr>
      </p:pic>
      <p:pic>
        <p:nvPicPr>
          <p:cNvPr id="10" name="Picture 9" descr="A piano in front of a mirror&#10;&#10;Description generated with high confidence">
            <a:extLst>
              <a:ext uri="{FF2B5EF4-FFF2-40B4-BE49-F238E27FC236}">
                <a16:creationId xmlns:a16="http://schemas.microsoft.com/office/drawing/2014/main" id="{2F9928C7-CE1E-4665-9F59-F5514071E1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48466" y="2375787"/>
            <a:ext cx="3766324" cy="282474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5709" y="5562594"/>
            <a:ext cx="487363" cy="487363"/>
          </a:xfrm>
          <a:prstGeom prst="rect">
            <a:avLst/>
          </a:prstGeom>
        </p:spPr>
      </p:pic>
    </p:spTree>
    <p:extLst>
      <p:ext uri="{BB962C8B-B14F-4D97-AF65-F5344CB8AC3E}">
        <p14:creationId xmlns:p14="http://schemas.microsoft.com/office/powerpoint/2010/main" val="1823147419"/>
      </p:ext>
    </p:extLst>
  </p:cSld>
  <p:clrMapOvr>
    <a:masterClrMapping/>
  </p:clrMapOvr>
  <p:transition spd="slow" advClick="0"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International existing building code (</a:t>
            </a:r>
            <a:r>
              <a:rPr lang="en-US" sz="3200" b="1" dirty="0" err="1">
                <a:solidFill>
                  <a:schemeClr val="tx1"/>
                </a:solidFill>
              </a:rPr>
              <a:t>iebc</a:t>
            </a:r>
            <a:r>
              <a:rPr lang="en-US" sz="3200" b="1" dirty="0">
                <a:solidFill>
                  <a:schemeClr val="tx1"/>
                </a:solidFill>
              </a:rPr>
              <a:t>) </a:t>
            </a:r>
          </a:p>
        </p:txBody>
      </p:sp>
      <p:pic>
        <p:nvPicPr>
          <p:cNvPr id="5" name="Picture 4" descr="A house with trees in the background&#10;&#10;Description generated with very high confidence">
            <a:extLst>
              <a:ext uri="{FF2B5EF4-FFF2-40B4-BE49-F238E27FC236}">
                <a16:creationId xmlns:a16="http://schemas.microsoft.com/office/drawing/2014/main" id="{2CC8042C-5A2F-4F41-8412-9CC76EB81DC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val="0"/>
              </a:ext>
            </a:extLst>
          </a:blip>
          <a:srcRect l="8526" t="18832" r="8987" b="12856"/>
          <a:stretch/>
        </p:blipFill>
        <p:spPr>
          <a:xfrm>
            <a:off x="0" y="1066799"/>
            <a:ext cx="9118600" cy="4886417"/>
          </a:xfrm>
          <a:prstGeom prst="rect">
            <a:avLst/>
          </a:prstGeom>
        </p:spPr>
      </p:pic>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1752600" y="1295400"/>
            <a:ext cx="7010400" cy="1323439"/>
          </a:xfrm>
          <a:prstGeom prst="rect">
            <a:avLst/>
          </a:prstGeom>
        </p:spPr>
        <p:txBody>
          <a:bodyPr wrap="square">
            <a:spAutoFit/>
          </a:bodyPr>
          <a:lstStyle/>
          <a:p>
            <a:pPr>
              <a:buFont typeface="Arial" pitchFamily="34" charset="0"/>
              <a:buChar char="•"/>
            </a:pPr>
            <a:r>
              <a:rPr lang="en-US" sz="4000" b="1" dirty="0">
                <a:solidFill>
                  <a:srgbClr val="FFC000"/>
                </a:solidFill>
                <a:latin typeface="Tw Cen MT" pitchFamily="34" charset="0"/>
              </a:rPr>
              <a:t> Compliance Options</a:t>
            </a:r>
          </a:p>
          <a:p>
            <a:pPr>
              <a:buFont typeface="Arial" pitchFamily="34" charset="0"/>
              <a:buChar char="•"/>
            </a:pPr>
            <a:endParaRPr lang="en-US" sz="4000" b="1" dirty="0">
              <a:solidFill>
                <a:srgbClr val="FFC000"/>
              </a:solidFill>
              <a:latin typeface="Tw Cen MT" pitchFamily="34" charset="0"/>
            </a:endParaRPr>
          </a:p>
        </p:txBody>
      </p:sp>
      <p:sp>
        <p:nvSpPr>
          <p:cNvPr id="3" name="TextBox 2"/>
          <p:cNvSpPr txBox="1"/>
          <p:nvPr/>
        </p:nvSpPr>
        <p:spPr>
          <a:xfrm>
            <a:off x="1981200" y="2518519"/>
            <a:ext cx="5608319" cy="1815882"/>
          </a:xfrm>
          <a:prstGeom prst="rect">
            <a:avLst/>
          </a:prstGeom>
          <a:noFill/>
        </p:spPr>
        <p:txBody>
          <a:bodyPr wrap="square" rtlCol="0">
            <a:spAutoFit/>
          </a:bodyPr>
          <a:lstStyle/>
          <a:p>
            <a:pPr marL="514350" indent="-514350">
              <a:buAutoNum type="arabicPeriod"/>
            </a:pPr>
            <a:r>
              <a:rPr lang="en-US" sz="2800" b="1" dirty="0"/>
              <a:t>Prescriptive Method</a:t>
            </a:r>
          </a:p>
          <a:p>
            <a:pPr marL="514350" indent="-514350">
              <a:buAutoNum type="arabicPeriod"/>
            </a:pPr>
            <a:r>
              <a:rPr lang="en-US" sz="2800" b="1" dirty="0"/>
              <a:t>Work Area Method</a:t>
            </a:r>
          </a:p>
          <a:p>
            <a:pPr marL="514350" indent="-514350">
              <a:buAutoNum type="arabicPeriod"/>
            </a:pPr>
            <a:r>
              <a:rPr lang="en-US" sz="2800" b="1" dirty="0"/>
              <a:t>Performance Method</a:t>
            </a:r>
          </a:p>
          <a:p>
            <a:pPr marL="514350" indent="-514350">
              <a:buAutoNum type="arabicPeriod"/>
            </a:pPr>
            <a:endParaRPr lang="en-US" sz="2800" b="1"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637" y="5270545"/>
            <a:ext cx="487363" cy="487363"/>
          </a:xfrm>
          <a:prstGeom prst="rect">
            <a:avLst/>
          </a:prstGeom>
        </p:spPr>
      </p:pic>
    </p:spTree>
  </p:cSld>
  <p:clrMapOvr>
    <a:masterClrMapping/>
  </p:clrMapOvr>
  <p:transition spd="slow" advTm="5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photo of a person&#10;&#10;Description generated with very high confidence">
            <a:extLst>
              <a:ext uri="{FF2B5EF4-FFF2-40B4-BE49-F238E27FC236}">
                <a16:creationId xmlns:a16="http://schemas.microsoft.com/office/drawing/2014/main" id="{EA10FA39-C4A3-4BF6-9439-49F9509ECF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12823" y="1099351"/>
            <a:ext cx="9144000" cy="4876800"/>
          </a:xfrm>
          <a:prstGeom prst="rect">
            <a:avLst/>
          </a:prstGeom>
        </p:spPr>
      </p:pic>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International existing building code (</a:t>
            </a:r>
            <a:r>
              <a:rPr lang="en-US" sz="3200" b="1" dirty="0" err="1">
                <a:solidFill>
                  <a:schemeClr val="tx1"/>
                </a:solidFill>
              </a:rPr>
              <a:t>iebc</a:t>
            </a:r>
            <a:r>
              <a:rPr lang="en-US" sz="3200" b="1" dirty="0">
                <a:solidFill>
                  <a:schemeClr val="tx1"/>
                </a:solidFill>
              </a:rPr>
              <a:t>)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1752600" y="1295400"/>
            <a:ext cx="7010400" cy="1323439"/>
          </a:xfrm>
          <a:prstGeom prst="rect">
            <a:avLst/>
          </a:prstGeom>
        </p:spPr>
        <p:txBody>
          <a:bodyPr wrap="square">
            <a:spAutoFit/>
          </a:bodyPr>
          <a:lstStyle/>
          <a:p>
            <a:r>
              <a:rPr lang="en-US" sz="4000" b="1" dirty="0">
                <a:solidFill>
                  <a:srgbClr val="FFC000"/>
                </a:solidFill>
                <a:latin typeface="Tw Cen MT" pitchFamily="34" charset="0"/>
              </a:rPr>
              <a:t>Levels of Alteration</a:t>
            </a:r>
          </a:p>
          <a:p>
            <a:pPr>
              <a:buFont typeface="Arial" pitchFamily="34" charset="0"/>
              <a:buChar char="•"/>
            </a:pPr>
            <a:endParaRPr lang="en-US" sz="4000" b="1" dirty="0">
              <a:solidFill>
                <a:srgbClr val="FFC000"/>
              </a:solidFill>
              <a:latin typeface="Tw Cen MT" pitchFamily="34" charset="0"/>
            </a:endParaRPr>
          </a:p>
        </p:txBody>
      </p:sp>
      <p:sp>
        <p:nvSpPr>
          <p:cNvPr id="3" name="TextBox 2"/>
          <p:cNvSpPr txBox="1"/>
          <p:nvPr/>
        </p:nvSpPr>
        <p:spPr>
          <a:xfrm>
            <a:off x="1802316" y="2514600"/>
            <a:ext cx="6198684" cy="2246769"/>
          </a:xfrm>
          <a:prstGeom prst="rect">
            <a:avLst/>
          </a:prstGeom>
          <a:noFill/>
        </p:spPr>
        <p:txBody>
          <a:bodyPr wrap="square" rtlCol="0">
            <a:spAutoFit/>
          </a:bodyPr>
          <a:lstStyle/>
          <a:p>
            <a:pPr marL="514350" indent="-514350">
              <a:buFontTx/>
              <a:buAutoNum type="arabicPeriod"/>
            </a:pPr>
            <a:r>
              <a:rPr lang="en-US" sz="2800" b="1" dirty="0"/>
              <a:t>Maintenance &amp; Repairs</a:t>
            </a:r>
          </a:p>
          <a:p>
            <a:pPr marL="514350" indent="-514350">
              <a:buAutoNum type="arabicPeriod"/>
            </a:pPr>
            <a:r>
              <a:rPr lang="en-US" sz="2800" b="1" dirty="0"/>
              <a:t>Alterations</a:t>
            </a:r>
          </a:p>
          <a:p>
            <a:pPr marL="514350" indent="-514350">
              <a:buAutoNum type="arabicPeriod"/>
            </a:pPr>
            <a:r>
              <a:rPr lang="en-US" sz="2800" b="1" dirty="0"/>
              <a:t>Changes of Occupancy &amp; Use</a:t>
            </a:r>
          </a:p>
          <a:p>
            <a:pPr marL="514350" indent="-514350">
              <a:buAutoNum type="arabicPeriod"/>
            </a:pPr>
            <a:r>
              <a:rPr lang="en-US" sz="2800" b="1" dirty="0"/>
              <a:t>Additions, New Work</a:t>
            </a:r>
          </a:p>
          <a:p>
            <a:pPr marL="514350" indent="-514350">
              <a:buAutoNum type="arabicPeriod"/>
            </a:pPr>
            <a:endParaRPr lang="en-US" sz="2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6672" y="5282013"/>
            <a:ext cx="487363" cy="487363"/>
          </a:xfrm>
          <a:prstGeom prst="rect">
            <a:avLst/>
          </a:prstGeom>
        </p:spPr>
      </p:pic>
    </p:spTree>
    <p:extLst>
      <p:ext uri="{BB962C8B-B14F-4D97-AF65-F5344CB8AC3E}">
        <p14:creationId xmlns:p14="http://schemas.microsoft.com/office/powerpoint/2010/main" val="2945433100"/>
      </p:ext>
    </p:extLst>
  </p:cSld>
  <p:clrMapOvr>
    <a:masterClrMapping/>
  </p:clrMapOvr>
  <p:transition spd="slow" advClick="0"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International existing building code (</a:t>
            </a:r>
            <a:r>
              <a:rPr lang="en-US" sz="3200" b="1" dirty="0" err="1">
                <a:solidFill>
                  <a:schemeClr val="tx1"/>
                </a:solidFill>
              </a:rPr>
              <a:t>iebc</a:t>
            </a:r>
            <a:r>
              <a:rPr lang="en-US" sz="3200" b="1" dirty="0">
                <a:solidFill>
                  <a:schemeClr val="tx1"/>
                </a:solidFill>
              </a:rPr>
              <a:t>)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1245093" y="1143000"/>
            <a:ext cx="7010400" cy="1323439"/>
          </a:xfrm>
          <a:prstGeom prst="rect">
            <a:avLst/>
          </a:prstGeom>
        </p:spPr>
        <p:txBody>
          <a:bodyPr wrap="square">
            <a:spAutoFit/>
          </a:bodyPr>
          <a:lstStyle/>
          <a:p>
            <a:r>
              <a:rPr lang="en-US" sz="4000" b="1" dirty="0">
                <a:solidFill>
                  <a:srgbClr val="FFC000"/>
                </a:solidFill>
                <a:latin typeface="Tw Cen MT" pitchFamily="34" charset="0"/>
              </a:rPr>
              <a:t>Historic Building Evaluations </a:t>
            </a:r>
          </a:p>
          <a:p>
            <a:pPr>
              <a:buFont typeface="Arial" pitchFamily="34" charset="0"/>
              <a:buChar char="•"/>
            </a:pPr>
            <a:endParaRPr lang="en-US" sz="4000" b="1" dirty="0">
              <a:solidFill>
                <a:srgbClr val="FFC000"/>
              </a:solidFill>
              <a:latin typeface="Tw Cen MT" pitchFamily="34" charset="0"/>
            </a:endParaRPr>
          </a:p>
        </p:txBody>
      </p:sp>
      <p:sp>
        <p:nvSpPr>
          <p:cNvPr id="3" name="TextBox 2"/>
          <p:cNvSpPr txBox="1"/>
          <p:nvPr/>
        </p:nvSpPr>
        <p:spPr>
          <a:xfrm>
            <a:off x="3200400" y="2108418"/>
            <a:ext cx="5867400" cy="2246769"/>
          </a:xfrm>
          <a:prstGeom prst="rect">
            <a:avLst/>
          </a:prstGeom>
          <a:noFill/>
        </p:spPr>
        <p:txBody>
          <a:bodyPr wrap="square" rtlCol="0">
            <a:spAutoFit/>
          </a:bodyPr>
          <a:lstStyle/>
          <a:p>
            <a:pPr marL="514350" indent="-514350">
              <a:buAutoNum type="arabicPeriod"/>
            </a:pPr>
            <a:r>
              <a:rPr lang="en-US" sz="2800" b="1" dirty="0"/>
              <a:t>Compliant Safety Features</a:t>
            </a:r>
          </a:p>
          <a:p>
            <a:pPr marL="514350" indent="-514350">
              <a:buFontTx/>
              <a:buAutoNum type="arabicPeriod"/>
            </a:pPr>
            <a:r>
              <a:rPr lang="en-US" sz="2800" b="1" dirty="0"/>
              <a:t>Defining Code Deficiencies</a:t>
            </a:r>
          </a:p>
          <a:p>
            <a:pPr marL="514350" indent="-514350">
              <a:buFontTx/>
              <a:buAutoNum type="arabicPeriod"/>
            </a:pPr>
            <a:r>
              <a:rPr lang="en-US" sz="2800" b="1" dirty="0"/>
              <a:t>Providing Equivalent Levels of Safety</a:t>
            </a:r>
          </a:p>
          <a:p>
            <a:endParaRPr lang="en-US" sz="2800" b="1" dirty="0"/>
          </a:p>
        </p:txBody>
      </p:sp>
      <p:pic>
        <p:nvPicPr>
          <p:cNvPr id="4" name="Picture 3"/>
          <p:cNvPicPr>
            <a:picLocks noChangeAspect="1"/>
          </p:cNvPicPr>
          <p:nvPr/>
        </p:nvPicPr>
        <p:blipFill>
          <a:blip r:embed="rId4"/>
          <a:stretch>
            <a:fillRect/>
          </a:stretch>
        </p:blipFill>
        <p:spPr>
          <a:xfrm rot="5400000">
            <a:off x="-493184" y="2428035"/>
            <a:ext cx="4047067" cy="30353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1811" y="5153123"/>
            <a:ext cx="487363" cy="487363"/>
          </a:xfrm>
          <a:prstGeom prst="rect">
            <a:avLst/>
          </a:prstGeom>
        </p:spPr>
      </p:pic>
    </p:spTree>
    <p:extLst>
      <p:ext uri="{BB962C8B-B14F-4D97-AF65-F5344CB8AC3E}">
        <p14:creationId xmlns:p14="http://schemas.microsoft.com/office/powerpoint/2010/main" val="3029615049"/>
      </p:ext>
    </p:extLst>
  </p:cSld>
  <p:clrMapOvr>
    <a:masterClrMapping/>
  </p:clrMapOvr>
  <p:transition spd="slow"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generated with high confidence">
            <a:extLst>
              <a:ext uri="{FF2B5EF4-FFF2-40B4-BE49-F238E27FC236}">
                <a16:creationId xmlns:a16="http://schemas.microsoft.com/office/drawing/2014/main" id="{23223D86-DAFD-4C1F-8C78-361FECC5E9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val="0"/>
              </a:ext>
            </a:extLst>
          </a:blip>
          <a:srcRect l="5833" t="17949" r="26728" b="13570"/>
          <a:stretch/>
        </p:blipFill>
        <p:spPr>
          <a:xfrm>
            <a:off x="12699" y="-55081"/>
            <a:ext cx="9144001" cy="6008102"/>
          </a:xfrm>
          <a:prstGeom prst="rect">
            <a:avLst/>
          </a:prstGeom>
        </p:spPr>
      </p:pic>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Provisions for historic buildings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685800" y="1064985"/>
            <a:ext cx="8153400" cy="2185214"/>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FFC000"/>
                </a:solidFill>
                <a:latin typeface="Tw Cen MT" pitchFamily="34" charset="0"/>
              </a:rPr>
              <a:t>NFPA Life Safety Code 101 </a:t>
            </a:r>
          </a:p>
          <a:p>
            <a:r>
              <a:rPr lang="en-US" sz="3200" b="1" dirty="0">
                <a:solidFill>
                  <a:srgbClr val="FFC000"/>
                </a:solidFill>
                <a:latin typeface="Tw Cen MT" pitchFamily="34" charset="0"/>
              </a:rPr>
              <a:t>    Section 43.10 Historic Buildings</a:t>
            </a: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sp>
        <p:nvSpPr>
          <p:cNvPr id="7" name="TextBox 6">
            <a:extLst>
              <a:ext uri="{FF2B5EF4-FFF2-40B4-BE49-F238E27FC236}">
                <a16:creationId xmlns:a16="http://schemas.microsoft.com/office/drawing/2014/main" id="{D2A9E0EE-805E-429E-A5A1-7189F77B2524}"/>
              </a:ext>
            </a:extLst>
          </p:cNvPr>
          <p:cNvSpPr txBox="1"/>
          <p:nvPr/>
        </p:nvSpPr>
        <p:spPr>
          <a:xfrm>
            <a:off x="1143000" y="2386526"/>
            <a:ext cx="7543800" cy="2000548"/>
          </a:xfrm>
          <a:prstGeom prst="rect">
            <a:avLst/>
          </a:prstGeom>
          <a:noFill/>
        </p:spPr>
        <p:txBody>
          <a:bodyPr wrap="square" rtlCol="0">
            <a:spAutoFit/>
          </a:bodyPr>
          <a:lstStyle/>
          <a:p>
            <a:pPr marL="514350" indent="-514350">
              <a:buAutoNum type="arabicPeriod"/>
            </a:pPr>
            <a:r>
              <a:rPr lang="en-US" sz="2400" b="1" dirty="0"/>
              <a:t>Evaluation on Historic Building required</a:t>
            </a:r>
          </a:p>
          <a:p>
            <a:pPr marL="514350" indent="-514350">
              <a:buAutoNum type="arabicPeriod"/>
            </a:pPr>
            <a:r>
              <a:rPr lang="en-US" sz="2400" b="1" dirty="0"/>
              <a:t>Replacement of missing features permitted</a:t>
            </a:r>
          </a:p>
          <a:p>
            <a:pPr marL="514350" indent="-514350">
              <a:buFontTx/>
              <a:buAutoNum type="arabicPeriod"/>
            </a:pPr>
            <a:r>
              <a:rPr lang="en-US" sz="2400" b="1" dirty="0"/>
              <a:t>Allowances for MOE, Door Swings, Transoms,</a:t>
            </a:r>
          </a:p>
          <a:p>
            <a:r>
              <a:rPr lang="en-US" sz="2400" b="1" dirty="0"/>
              <a:t>      Stairway Enclosures and Rated Assemblies </a:t>
            </a:r>
          </a:p>
          <a:p>
            <a:endParaRPr lang="en-US" sz="2800"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025" y="5134765"/>
            <a:ext cx="487363" cy="487363"/>
          </a:xfrm>
          <a:prstGeom prst="rect">
            <a:avLst/>
          </a:prstGeom>
        </p:spPr>
      </p:pic>
    </p:spTree>
    <p:extLst>
      <p:ext uri="{BB962C8B-B14F-4D97-AF65-F5344CB8AC3E}">
        <p14:creationId xmlns:p14="http://schemas.microsoft.com/office/powerpoint/2010/main" val="1799874224"/>
      </p:ext>
    </p:extLst>
  </p:cSld>
  <p:clrMapOvr>
    <a:masterClrMapping/>
  </p:clrMapOvr>
  <p:transition spd="slow"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Role of </a:t>
            </a:r>
            <a:r>
              <a:rPr lang="en-US" sz="3200" b="1" dirty="0" err="1">
                <a:solidFill>
                  <a:schemeClr val="tx1"/>
                </a:solidFill>
              </a:rPr>
              <a:t>maine’s</a:t>
            </a:r>
            <a:r>
              <a:rPr lang="en-US" sz="3200" b="1" dirty="0">
                <a:solidFill>
                  <a:schemeClr val="tx1"/>
                </a:solidFill>
              </a:rPr>
              <a:t> </a:t>
            </a:r>
            <a:r>
              <a:rPr lang="en-US" sz="3200" b="1" dirty="0" err="1">
                <a:solidFill>
                  <a:schemeClr val="tx1"/>
                </a:solidFill>
              </a:rPr>
              <a:t>hp</a:t>
            </a:r>
            <a:r>
              <a:rPr lang="en-US" sz="3200" b="1" dirty="0">
                <a:solidFill>
                  <a:schemeClr val="tx1"/>
                </a:solidFill>
              </a:rPr>
              <a:t> commissions</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457200" y="1752600"/>
            <a:ext cx="8610600" cy="2185214"/>
          </a:xfrm>
          <a:prstGeom prst="rect">
            <a:avLst/>
          </a:prstGeom>
        </p:spPr>
        <p:txBody>
          <a:bodyPr wrap="square">
            <a:spAutoFit/>
          </a:bodyPr>
          <a:lstStyle/>
          <a:p>
            <a:endParaRPr lang="en-US" sz="3200" b="1" dirty="0">
              <a:solidFill>
                <a:srgbClr val="FFC000"/>
              </a:solidFill>
              <a:latin typeface="Tw Cen MT" pitchFamily="34" charset="0"/>
            </a:endParaRP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sp>
        <p:nvSpPr>
          <p:cNvPr id="4" name="TextBox 3"/>
          <p:cNvSpPr txBox="1"/>
          <p:nvPr/>
        </p:nvSpPr>
        <p:spPr>
          <a:xfrm>
            <a:off x="4191000" y="1747788"/>
            <a:ext cx="5105399" cy="2862322"/>
          </a:xfrm>
          <a:prstGeom prst="rect">
            <a:avLst/>
          </a:prstGeom>
          <a:noFill/>
        </p:spPr>
        <p:txBody>
          <a:bodyPr wrap="square" rtlCol="0">
            <a:spAutoFit/>
          </a:bodyPr>
          <a:lstStyle/>
          <a:p>
            <a:pPr marL="514350" indent="-514350">
              <a:buAutoNum type="arabicPeriod"/>
            </a:pPr>
            <a:r>
              <a:rPr lang="en-US" sz="2400" b="1" dirty="0">
                <a:solidFill>
                  <a:srgbClr val="FFC000"/>
                </a:solidFill>
              </a:rPr>
              <a:t>Protect local Historic Resources.</a:t>
            </a:r>
          </a:p>
          <a:p>
            <a:pPr marL="514350" indent="-514350">
              <a:buAutoNum type="arabicPeriod"/>
            </a:pPr>
            <a:r>
              <a:rPr lang="en-US" sz="2400" b="1" dirty="0">
                <a:solidFill>
                  <a:srgbClr val="FFC000"/>
                </a:solidFill>
              </a:rPr>
              <a:t>Provide Reviews for COA.</a:t>
            </a:r>
          </a:p>
          <a:p>
            <a:pPr marL="514350" indent="-514350">
              <a:buAutoNum type="arabicPeriod"/>
            </a:pPr>
            <a:r>
              <a:rPr lang="en-US" sz="2400" b="1" dirty="0">
                <a:solidFill>
                  <a:srgbClr val="FFC000"/>
                </a:solidFill>
              </a:rPr>
              <a:t>Act as </a:t>
            </a:r>
            <a:r>
              <a:rPr lang="en-US" sz="2800" b="1" dirty="0">
                <a:solidFill>
                  <a:srgbClr val="FFC000"/>
                </a:solidFill>
              </a:rPr>
              <a:t>Liaisons</a:t>
            </a:r>
            <a:r>
              <a:rPr lang="en-US" sz="2400" b="1" dirty="0">
                <a:solidFill>
                  <a:srgbClr val="FFC000"/>
                </a:solidFill>
              </a:rPr>
              <a:t> for HP to Govt. and the Public.</a:t>
            </a:r>
          </a:p>
          <a:p>
            <a:r>
              <a:rPr lang="en-US" sz="3200" b="1" dirty="0">
                <a:solidFill>
                  <a:srgbClr val="FFC000"/>
                </a:solidFill>
              </a:rPr>
              <a:t> </a:t>
            </a:r>
          </a:p>
          <a:p>
            <a:pPr marL="457200" indent="-457200">
              <a:buAutoNum type="arabicPeriod"/>
            </a:pPr>
            <a:endParaRPr lang="en-US" sz="2400" dirty="0"/>
          </a:p>
        </p:txBody>
      </p:sp>
      <p:pic>
        <p:nvPicPr>
          <p:cNvPr id="5" name="Picture 4">
            <a:extLst>
              <a:ext uri="{FF2B5EF4-FFF2-40B4-BE49-F238E27FC236}">
                <a16:creationId xmlns:a16="http://schemas.microsoft.com/office/drawing/2014/main" id="{8716D145-3682-42F5-A7DC-D61C55C0E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6" y="1363110"/>
            <a:ext cx="4021024" cy="457019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086355"/>
            <a:ext cx="487363" cy="487363"/>
          </a:xfrm>
          <a:prstGeom prst="rect">
            <a:avLst/>
          </a:prstGeom>
        </p:spPr>
      </p:pic>
    </p:spTree>
    <p:extLst>
      <p:ext uri="{BB962C8B-B14F-4D97-AF65-F5344CB8AC3E}">
        <p14:creationId xmlns:p14="http://schemas.microsoft.com/office/powerpoint/2010/main" val="2141402550"/>
      </p:ext>
    </p:extLst>
  </p:cSld>
  <p:clrMapOvr>
    <a:masterClrMapping/>
  </p:clrMapOvr>
  <p:transition spd="slow" advClick="0"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stone building&#10;&#10;Description generated with high confidence">
            <a:extLst>
              <a:ext uri="{FF2B5EF4-FFF2-40B4-BE49-F238E27FC236}">
                <a16:creationId xmlns:a16="http://schemas.microsoft.com/office/drawing/2014/main" id="{0E378E0C-BA9E-44E3-830B-B7039CBCF39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r="18959" b="13333"/>
          <a:stretch/>
        </p:blipFill>
        <p:spPr>
          <a:xfrm>
            <a:off x="-17929" y="1"/>
            <a:ext cx="9161930" cy="5943599"/>
          </a:xfrm>
          <a:prstGeom prst="rect">
            <a:avLst/>
          </a:prstGeom>
        </p:spPr>
      </p:pic>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457200" y="1752600"/>
            <a:ext cx="8610600" cy="2185214"/>
          </a:xfrm>
          <a:prstGeom prst="rect">
            <a:avLst/>
          </a:prstGeom>
        </p:spPr>
        <p:txBody>
          <a:bodyPr wrap="square">
            <a:spAutoFit/>
          </a:bodyPr>
          <a:lstStyle/>
          <a:p>
            <a:endParaRPr lang="en-US" sz="3200" b="1" dirty="0">
              <a:solidFill>
                <a:srgbClr val="FFC000"/>
              </a:solidFill>
              <a:latin typeface="Tw Cen MT" pitchFamily="34" charset="0"/>
            </a:endParaRP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sp>
        <p:nvSpPr>
          <p:cNvPr id="4" name="TextBox 3"/>
          <p:cNvSpPr txBox="1"/>
          <p:nvPr/>
        </p:nvSpPr>
        <p:spPr>
          <a:xfrm>
            <a:off x="1676400" y="1752600"/>
            <a:ext cx="7086600" cy="1938992"/>
          </a:xfrm>
          <a:prstGeom prst="rect">
            <a:avLst/>
          </a:prstGeom>
          <a:noFill/>
        </p:spPr>
        <p:txBody>
          <a:bodyPr wrap="square" rtlCol="0">
            <a:spAutoFit/>
          </a:bodyPr>
          <a:lstStyle/>
          <a:p>
            <a:pPr marL="457200" indent="-457200">
              <a:buAutoNum type="arabicPeriod"/>
            </a:pPr>
            <a:r>
              <a:rPr lang="en-US" sz="3200" b="1" dirty="0">
                <a:solidFill>
                  <a:srgbClr val="FFC000"/>
                </a:solidFill>
              </a:rPr>
              <a:t>Minor Revisions</a:t>
            </a:r>
          </a:p>
          <a:p>
            <a:pPr marL="457200" indent="-457200">
              <a:buAutoNum type="arabicPeriod"/>
            </a:pPr>
            <a:r>
              <a:rPr lang="en-US" sz="3200" b="1" dirty="0">
                <a:solidFill>
                  <a:srgbClr val="FFC000"/>
                </a:solidFill>
              </a:rPr>
              <a:t>Maintenance</a:t>
            </a:r>
          </a:p>
          <a:p>
            <a:pPr marL="457200" indent="-457200">
              <a:buAutoNum type="arabicPeriod"/>
            </a:pPr>
            <a:r>
              <a:rPr lang="en-US" sz="3200" b="1" dirty="0">
                <a:solidFill>
                  <a:srgbClr val="FFC000"/>
                </a:solidFill>
              </a:rPr>
              <a:t>Character-Defining Features </a:t>
            </a:r>
          </a:p>
          <a:p>
            <a:pPr marL="457200" indent="-457200">
              <a:buAutoNum type="arabicPeriod"/>
            </a:pPr>
            <a:endParaRPr lang="en-US" sz="2400" dirty="0"/>
          </a:p>
        </p:txBody>
      </p:sp>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Key hp Ordinance terms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105400"/>
            <a:ext cx="487363" cy="487363"/>
          </a:xfrm>
          <a:prstGeom prst="rect">
            <a:avLst/>
          </a:prstGeom>
        </p:spPr>
      </p:pic>
    </p:spTree>
    <p:extLst>
      <p:ext uri="{BB962C8B-B14F-4D97-AF65-F5344CB8AC3E}">
        <p14:creationId xmlns:p14="http://schemas.microsoft.com/office/powerpoint/2010/main" val="889743671"/>
      </p:ext>
    </p:extLst>
  </p:cSld>
  <p:clrMapOvr>
    <a:masterClrMapping/>
  </p:clrMapOvr>
  <p:transition spd="slow" advClick="0"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9144000" cy="5943600"/>
          </a:xfrm>
          <a:prstGeom prst="rect">
            <a:avLst/>
          </a:prstGeom>
        </p:spPr>
      </p:pic>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371600" y="1371600"/>
            <a:ext cx="7162800" cy="3539430"/>
          </a:xfrm>
          <a:prstGeom prst="rect">
            <a:avLst/>
          </a:prstGeom>
        </p:spPr>
        <p:txBody>
          <a:bodyPr wrap="square">
            <a:spAutoFit/>
          </a:bodyPr>
          <a:lstStyle/>
          <a:p>
            <a:pPr marL="514350" indent="-514350">
              <a:buAutoNum type="arabicPeriod"/>
            </a:pPr>
            <a:r>
              <a:rPr lang="en-US" sz="2800" b="1" dirty="0">
                <a:solidFill>
                  <a:srgbClr val="FFC000"/>
                </a:solidFill>
              </a:rPr>
              <a:t>Changes in Occupancy &amp; Use</a:t>
            </a:r>
          </a:p>
          <a:p>
            <a:pPr marL="514350" indent="-514350">
              <a:buAutoNum type="arabicPeriod"/>
            </a:pPr>
            <a:r>
              <a:rPr lang="en-US" sz="2800" b="1" dirty="0">
                <a:solidFill>
                  <a:srgbClr val="FFC000"/>
                </a:solidFill>
              </a:rPr>
              <a:t>Character-Defining Features</a:t>
            </a:r>
          </a:p>
          <a:p>
            <a:pPr marL="514350" indent="-514350">
              <a:buAutoNum type="arabicPeriod"/>
            </a:pPr>
            <a:r>
              <a:rPr lang="en-US" sz="2800" b="1" dirty="0">
                <a:solidFill>
                  <a:srgbClr val="FFC000"/>
                </a:solidFill>
              </a:rPr>
              <a:t>Accessibility</a:t>
            </a:r>
          </a:p>
          <a:p>
            <a:pPr marL="514350" indent="-514350">
              <a:buAutoNum type="arabicPeriod"/>
            </a:pPr>
            <a:r>
              <a:rPr lang="en-US" sz="2800" b="1" dirty="0">
                <a:solidFill>
                  <a:srgbClr val="FFC000"/>
                </a:solidFill>
              </a:rPr>
              <a:t>Means of Egress</a:t>
            </a:r>
          </a:p>
          <a:p>
            <a:pPr marL="514350" indent="-514350">
              <a:buAutoNum type="arabicPeriod"/>
            </a:pPr>
            <a:r>
              <a:rPr lang="en-US" sz="2800" b="1" dirty="0">
                <a:solidFill>
                  <a:srgbClr val="FFC000"/>
                </a:solidFill>
              </a:rPr>
              <a:t>Energy Upgrades</a:t>
            </a:r>
          </a:p>
          <a:p>
            <a:pPr marL="514350" indent="-514350">
              <a:buAutoNum type="arabicPeriod"/>
            </a:pPr>
            <a:r>
              <a:rPr lang="en-US" sz="2800" b="1" dirty="0">
                <a:solidFill>
                  <a:srgbClr val="FFC000"/>
                </a:solidFill>
              </a:rPr>
              <a:t>Rooftop Structures</a:t>
            </a:r>
          </a:p>
          <a:p>
            <a:r>
              <a:rPr lang="en-US" sz="2800" b="1" dirty="0">
                <a:solidFill>
                  <a:srgbClr val="FFC000"/>
                </a:solidFill>
              </a:rPr>
              <a:t>7. Character-Defining Features</a:t>
            </a:r>
          </a:p>
          <a:p>
            <a:r>
              <a:rPr lang="en-US" sz="2800" b="1" dirty="0">
                <a:solidFill>
                  <a:srgbClr val="FFC000"/>
                </a:solidFill>
              </a:rPr>
              <a:t>8. Maintenance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8072" y="5017393"/>
            <a:ext cx="487363" cy="487363"/>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323295" y="1182151"/>
            <a:ext cx="4343400" cy="954107"/>
          </a:xfrm>
          <a:prstGeom prst="rect">
            <a:avLst/>
          </a:prstGeom>
        </p:spPr>
        <p:txBody>
          <a:bodyPr wrap="square">
            <a:spAutoFit/>
          </a:bodyPr>
          <a:lstStyle/>
          <a:p>
            <a:r>
              <a:rPr lang="en-US" sz="2800" b="1" dirty="0">
                <a:solidFill>
                  <a:srgbClr val="FFC000"/>
                </a:solidFill>
              </a:rPr>
              <a:t>Changes in Occupancy &amp; Use</a:t>
            </a:r>
          </a:p>
        </p:txBody>
      </p:sp>
      <p:pic>
        <p:nvPicPr>
          <p:cNvPr id="6" name="Picture 6" descr="3061.10-sitephoto24-rad.jpg"/>
          <p:cNvPicPr>
            <a:picLocks noChangeAspect="1"/>
          </p:cNvPicPr>
          <p:nvPr/>
        </p:nvPicPr>
        <p:blipFill>
          <a:blip r:embed="rId4"/>
          <a:srcRect/>
          <a:stretch>
            <a:fillRect/>
          </a:stretch>
        </p:blipFill>
        <p:spPr bwMode="auto">
          <a:xfrm>
            <a:off x="457200" y="2199620"/>
            <a:ext cx="3627484" cy="2895600"/>
          </a:xfrm>
          <a:prstGeom prst="rect">
            <a:avLst/>
          </a:prstGeom>
          <a:noFill/>
          <a:ln w="9525">
            <a:noFill/>
            <a:miter lim="800000"/>
            <a:headEnd/>
            <a:tailEnd/>
          </a:ln>
        </p:spPr>
      </p:pic>
      <p:pic>
        <p:nvPicPr>
          <p:cNvPr id="7" name="Picture 4" descr="Merrill Bank Third Floor.tif"/>
          <p:cNvPicPr>
            <a:picLocks noChangeAspect="1"/>
          </p:cNvPicPr>
          <p:nvPr/>
        </p:nvPicPr>
        <p:blipFill>
          <a:blip r:embed="rId5" cstate="print"/>
          <a:srcRect/>
          <a:stretch>
            <a:fillRect/>
          </a:stretch>
        </p:blipFill>
        <p:spPr bwMode="auto">
          <a:xfrm>
            <a:off x="4648200" y="1358900"/>
            <a:ext cx="3886200" cy="2769476"/>
          </a:xfrm>
          <a:prstGeom prst="rect">
            <a:avLst/>
          </a:prstGeom>
          <a:noFill/>
          <a:ln w="9525">
            <a:noFill/>
            <a:miter lim="800000"/>
            <a:headEnd/>
            <a:tailEnd/>
          </a:ln>
        </p:spPr>
      </p:pic>
      <p:sp>
        <p:nvSpPr>
          <p:cNvPr id="3" name="Rectangle 2"/>
          <p:cNvSpPr/>
          <p:nvPr/>
        </p:nvSpPr>
        <p:spPr>
          <a:xfrm>
            <a:off x="381000" y="5363583"/>
            <a:ext cx="5562600" cy="461665"/>
          </a:xfrm>
          <a:prstGeom prst="rect">
            <a:avLst/>
          </a:prstGeom>
        </p:spPr>
        <p:txBody>
          <a:bodyPr wrap="square">
            <a:spAutoFit/>
          </a:bodyPr>
          <a:lstStyle/>
          <a:p>
            <a:pPr>
              <a:defRPr/>
            </a:pPr>
            <a:r>
              <a:rPr lang="en-US" sz="2400" dirty="0"/>
              <a:t>Assembly to Business Occupancy</a:t>
            </a:r>
          </a:p>
        </p:txBody>
      </p:sp>
      <p:sp>
        <p:nvSpPr>
          <p:cNvPr id="4" name="Rectangle 3"/>
          <p:cNvSpPr/>
          <p:nvPr/>
        </p:nvSpPr>
        <p:spPr>
          <a:xfrm>
            <a:off x="4495800" y="4255099"/>
            <a:ext cx="4038600" cy="677108"/>
          </a:xfrm>
          <a:prstGeom prst="rect">
            <a:avLst/>
          </a:prstGeom>
        </p:spPr>
        <p:txBody>
          <a:bodyPr wrap="square">
            <a:spAutoFit/>
          </a:bodyPr>
          <a:lstStyle/>
          <a:p>
            <a:pPr>
              <a:defRPr/>
            </a:pPr>
            <a:r>
              <a:rPr lang="en-US" dirty="0"/>
              <a:t>Merrill Bank acquires theatre building and expands into the 1888 </a:t>
            </a:r>
            <a:r>
              <a:rPr lang="en-US" sz="2000" dirty="0"/>
              <a:t>Vestry.</a:t>
            </a: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242420"/>
            <a:ext cx="487363" cy="487363"/>
          </a:xfrm>
          <a:prstGeom prst="rect">
            <a:avLst/>
          </a:prstGeom>
        </p:spPr>
      </p:pic>
    </p:spTree>
    <p:extLst>
      <p:ext uri="{BB962C8B-B14F-4D97-AF65-F5344CB8AC3E}">
        <p14:creationId xmlns:p14="http://schemas.microsoft.com/office/powerpoint/2010/main" val="3273118702"/>
      </p:ext>
    </p:extLst>
  </p:cSld>
  <p:clrMapOvr>
    <a:masterClrMapping/>
  </p:clrMapOvr>
  <p:transition spd="slow" advClick="0" advTm="4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burnHall103a.jpg"/>
          <p:cNvPicPr>
            <a:picLocks noChangeAspect="1"/>
          </p:cNvPicPr>
          <p:nvPr/>
        </p:nvPicPr>
        <p:blipFill>
          <a:blip r:embed="rId2">
            <a:clrChange>
              <a:clrFrom>
                <a:srgbClr val="A15E4E"/>
              </a:clrFrom>
              <a:clrTo>
                <a:srgbClr val="A15E4E">
                  <a:alpha val="0"/>
                </a:srgbClr>
              </a:clrTo>
            </a:clrChange>
            <a:duotone>
              <a:prstClr val="black"/>
              <a:srgbClr val="9CB084">
                <a:tint val="45000"/>
                <a:satMod val="400000"/>
              </a:srgbClr>
            </a:duotone>
            <a:extLst>
              <a:ext uri="{28A0092B-C50C-407E-A947-70E740481C1C}">
                <a14:useLocalDpi xmlns:a14="http://schemas.microsoft.com/office/drawing/2010/main" val="0"/>
              </a:ext>
            </a:extLst>
          </a:blip>
          <a:srcRect/>
          <a:stretch>
            <a:fillRect/>
          </a:stretch>
        </p:blipFill>
        <p:spPr>
          <a:xfrm>
            <a:off x="0" y="0"/>
            <a:ext cx="9144000" cy="5943600"/>
          </a:xfrm>
          <a:prstGeom prst="rect">
            <a:avLst/>
          </a:prstGeom>
        </p:spPr>
      </p:pic>
      <p:sp>
        <p:nvSpPr>
          <p:cNvPr id="30722" name="Subtitle 2"/>
          <p:cNvSpPr>
            <a:spLocks noGrp="1"/>
          </p:cNvSpPr>
          <p:nvPr>
            <p:ph type="subTitle" idx="1"/>
          </p:nvPr>
        </p:nvSpPr>
        <p:spPr>
          <a:xfrm>
            <a:off x="2362200" y="6019800"/>
            <a:ext cx="6705600" cy="685800"/>
          </a:xfrm>
        </p:spPr>
        <p:txBody>
          <a:bodyPr>
            <a:noAutofit/>
          </a:bodyPr>
          <a:lstStyle/>
          <a:p>
            <a:r>
              <a:rPr lang="en-US" sz="4000" b="1" dirty="0"/>
              <a:t>Maine Codes &amp; Preservation</a:t>
            </a:r>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2" name="TextBox 1">
            <a:extLst>
              <a:ext uri="{FF2B5EF4-FFF2-40B4-BE49-F238E27FC236}">
                <a16:creationId xmlns:a16="http://schemas.microsoft.com/office/drawing/2014/main" id="{E029FA7C-CCB3-47FC-BBFC-3043D24AC0F8}"/>
              </a:ext>
            </a:extLst>
          </p:cNvPr>
          <p:cNvSpPr txBox="1"/>
          <p:nvPr/>
        </p:nvSpPr>
        <p:spPr>
          <a:xfrm>
            <a:off x="1295400" y="990600"/>
            <a:ext cx="7010400" cy="4031873"/>
          </a:xfrm>
          <a:prstGeom prst="rect">
            <a:avLst/>
          </a:prstGeom>
          <a:solidFill>
            <a:schemeClr val="accent2">
              <a:lumMod val="60000"/>
              <a:lumOff val="40000"/>
              <a:alpha val="88000"/>
            </a:schemeClr>
          </a:solidFill>
        </p:spPr>
        <p:txBody>
          <a:bodyPr wrap="square" rtlCol="0">
            <a:spAutoFit/>
          </a:bodyPr>
          <a:lstStyle/>
          <a:p>
            <a:pPr algn="ctr"/>
            <a:r>
              <a:rPr lang="en-US" dirty="0">
                <a:solidFill>
                  <a:schemeClr val="bg1">
                    <a:lumMod val="95000"/>
                    <a:lumOff val="5000"/>
                  </a:schemeClr>
                </a:solidFill>
                <a:latin typeface="+mn-lt"/>
              </a:rPr>
              <a:t>Copyright 2018</a:t>
            </a:r>
          </a:p>
          <a:p>
            <a:pPr algn="ctr"/>
            <a:endParaRPr lang="en-US" dirty="0">
              <a:solidFill>
                <a:schemeClr val="bg1">
                  <a:lumMod val="95000"/>
                  <a:lumOff val="5000"/>
                </a:schemeClr>
              </a:solidFill>
              <a:latin typeface="+mn-lt"/>
            </a:endParaRPr>
          </a:p>
          <a:p>
            <a:pPr algn="ctr"/>
            <a:r>
              <a:rPr lang="en-US" dirty="0">
                <a:solidFill>
                  <a:schemeClr val="bg1">
                    <a:lumMod val="95000"/>
                    <a:lumOff val="5000"/>
                  </a:schemeClr>
                </a:solidFill>
                <a:latin typeface="+mn-lt"/>
              </a:rPr>
              <a:t>Created and narrated by R. Michael Pullen, A.I.A., LEED, Artifex A.E., Bangor, Maine</a:t>
            </a:r>
          </a:p>
          <a:p>
            <a:pPr algn="ctr"/>
            <a:r>
              <a:rPr lang="en-US" dirty="0">
                <a:solidFill>
                  <a:schemeClr val="bg1">
                    <a:lumMod val="95000"/>
                    <a:lumOff val="5000"/>
                  </a:schemeClr>
                </a:solidFill>
                <a:latin typeface="+mn-lt"/>
              </a:rPr>
              <a:t>For the Historic Preservation Program, City of Portland, Maine</a:t>
            </a:r>
          </a:p>
          <a:p>
            <a:pPr algn="ctr"/>
            <a:r>
              <a:rPr lang="en-US" dirty="0">
                <a:solidFill>
                  <a:schemeClr val="bg1">
                    <a:lumMod val="95000"/>
                    <a:lumOff val="5000"/>
                  </a:schemeClr>
                </a:solidFill>
                <a:latin typeface="+mn-lt"/>
              </a:rPr>
              <a:t>and the Maine Historic Preservation Commission, Augusta, Maine</a:t>
            </a:r>
          </a:p>
          <a:p>
            <a:pPr algn="ctr"/>
            <a:endParaRPr lang="en-US"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This publication has been financed in part with Federal funds from the National Park Service, Department of the Interior.  However, the contents and opinions do not necessarily reflect the views and policies of the Department of the Interior, nor does the mention of trade names or commercial products constitute endorsement or recommendation by the Department of the Interior.  The Maine Historic Preservation Commission receives Federal financial assistance for identification and protection of historic properties.  Under Title VI of the Civil Rights Act of 1964 and section 504 of the Rehabilitation Act of 1973, the U.S. Department of the Interior prohibits discrimination on the basis of race, color, national origin, or handicap in its federally assisted program.  If you believe you have been discriminated against in any program, activity, or facility as described above, or if you desire further information, please write to:</a:t>
            </a:r>
            <a:endParaRPr lang="en-US" sz="1000"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 </a:t>
            </a:r>
            <a:endParaRPr lang="en-US" sz="1000"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Office of Equal Opportunity</a:t>
            </a:r>
            <a:endParaRPr lang="en-US" sz="1000"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National Park Service</a:t>
            </a:r>
            <a:endParaRPr lang="en-US" sz="1000"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1849 C Street, N.W.</a:t>
            </a:r>
            <a:endParaRPr lang="en-US" sz="1000" dirty="0">
              <a:solidFill>
                <a:schemeClr val="bg1">
                  <a:lumMod val="95000"/>
                  <a:lumOff val="5000"/>
                </a:schemeClr>
              </a:solidFill>
              <a:latin typeface="+mn-lt"/>
            </a:endParaRPr>
          </a:p>
          <a:p>
            <a:pPr algn="ctr"/>
            <a:r>
              <a:rPr lang="en-US" sz="1000" i="1" dirty="0">
                <a:solidFill>
                  <a:schemeClr val="bg1">
                    <a:lumMod val="95000"/>
                    <a:lumOff val="5000"/>
                  </a:schemeClr>
                </a:solidFill>
                <a:latin typeface="+mn-lt"/>
              </a:rPr>
              <a:t>Washington, D. C. 20240</a:t>
            </a:r>
          </a:p>
          <a:p>
            <a:pPr algn="ctr"/>
            <a:endParaRPr lang="en-US" sz="1000" dirty="0">
              <a:latin typeface="+mn-lt"/>
            </a:endParaRPr>
          </a:p>
        </p:txBody>
      </p:sp>
    </p:spTree>
    <p:extLst>
      <p:ext uri="{BB962C8B-B14F-4D97-AF65-F5344CB8AC3E}">
        <p14:creationId xmlns:p14="http://schemas.microsoft.com/office/powerpoint/2010/main" val="548692262"/>
      </p:ext>
    </p:extLst>
  </p:cSld>
  <p:clrMapOvr>
    <a:masterClrMapping/>
  </p:clrMapOvr>
  <p:transition spd="slow"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371600" y="1058304"/>
            <a:ext cx="7162800" cy="523220"/>
          </a:xfrm>
          <a:prstGeom prst="rect">
            <a:avLst/>
          </a:prstGeom>
        </p:spPr>
        <p:txBody>
          <a:bodyPr wrap="square">
            <a:spAutoFit/>
          </a:bodyPr>
          <a:lstStyle/>
          <a:p>
            <a:r>
              <a:rPr lang="en-US" sz="2800" b="1" dirty="0">
                <a:solidFill>
                  <a:srgbClr val="FFC000"/>
                </a:solidFill>
              </a:rPr>
              <a:t>Changes in Occupancy &amp; Use</a:t>
            </a:r>
          </a:p>
        </p:txBody>
      </p:sp>
      <p:pic>
        <p:nvPicPr>
          <p:cNvPr id="9" name="Picture 4" descr="3061 Merrill Bank Int1.jpg"/>
          <p:cNvPicPr>
            <a:picLocks noChangeAspect="1"/>
          </p:cNvPicPr>
          <p:nvPr/>
        </p:nvPicPr>
        <p:blipFill>
          <a:blip r:embed="rId4"/>
          <a:srcRect/>
          <a:stretch>
            <a:fillRect/>
          </a:stretch>
        </p:blipFill>
        <p:spPr bwMode="auto">
          <a:xfrm>
            <a:off x="5867400" y="1524000"/>
            <a:ext cx="2840878" cy="4267200"/>
          </a:xfrm>
          <a:prstGeom prst="rect">
            <a:avLst/>
          </a:prstGeom>
          <a:noFill/>
          <a:ln w="9525">
            <a:noFill/>
            <a:miter lim="800000"/>
            <a:headEnd/>
            <a:tailEnd/>
          </a:ln>
        </p:spPr>
      </p:pic>
      <p:pic>
        <p:nvPicPr>
          <p:cNvPr id="10" name="Picture 9" descr="_IGP4653.jpg"/>
          <p:cNvPicPr>
            <a:picLocks noChangeAspect="1"/>
          </p:cNvPicPr>
          <p:nvPr/>
        </p:nvPicPr>
        <p:blipFill>
          <a:blip r:embed="rId5" cstate="print"/>
          <a:stretch>
            <a:fillRect/>
          </a:stretch>
        </p:blipFill>
        <p:spPr>
          <a:xfrm>
            <a:off x="464896" y="1548578"/>
            <a:ext cx="4802968" cy="424262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037" y="5189537"/>
            <a:ext cx="487363" cy="487363"/>
          </a:xfrm>
          <a:prstGeom prst="rect">
            <a:avLst/>
          </a:prstGeom>
        </p:spPr>
      </p:pic>
    </p:spTree>
    <p:extLst>
      <p:ext uri="{BB962C8B-B14F-4D97-AF65-F5344CB8AC3E}">
        <p14:creationId xmlns:p14="http://schemas.microsoft.com/office/powerpoint/2010/main" val="4119316593"/>
      </p:ext>
    </p:extLst>
  </p:cSld>
  <p:clrMapOvr>
    <a:masterClrMapping/>
  </p:clrMapOvr>
  <p:transition spd="slow" advClick="0"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pic>
        <p:nvPicPr>
          <p:cNvPr id="4" name="Picture 3" descr="A close up of a brick building&#10;&#10;Description generated with high confidence">
            <a:extLst>
              <a:ext uri="{FF2B5EF4-FFF2-40B4-BE49-F238E27FC236}">
                <a16:creationId xmlns:a16="http://schemas.microsoft.com/office/drawing/2014/main" id="{F9C10CEC-F235-4156-BC24-FC4FAC94AD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00000">
            <a:off x="690588" y="792015"/>
            <a:ext cx="4407093" cy="5794131"/>
          </a:xfrm>
          <a:prstGeom prst="rect">
            <a:avLst/>
          </a:prstGeom>
        </p:spPr>
      </p:pic>
      <p:sp>
        <p:nvSpPr>
          <p:cNvPr id="5" name="Rectangle 4"/>
          <p:cNvSpPr/>
          <p:nvPr/>
        </p:nvSpPr>
        <p:spPr>
          <a:xfrm>
            <a:off x="1913792" y="589746"/>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Changes in Occupancy &amp; Use</a:t>
            </a:r>
          </a:p>
        </p:txBody>
      </p:sp>
      <p:pic>
        <p:nvPicPr>
          <p:cNvPr id="7" name="Picture 6" descr="A close up of a building&#10;&#10;Description generated with high confidence">
            <a:extLst>
              <a:ext uri="{FF2B5EF4-FFF2-40B4-BE49-F238E27FC236}">
                <a16:creationId xmlns:a16="http://schemas.microsoft.com/office/drawing/2014/main" id="{CF896F53-EB41-4FC4-9EEC-821D2F4CB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497248" y="1855470"/>
            <a:ext cx="1996440" cy="25527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8759" y="4561473"/>
            <a:ext cx="5867400" cy="112776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38796" y="5359206"/>
            <a:ext cx="487363" cy="487363"/>
          </a:xfrm>
          <a:prstGeom prst="rect">
            <a:avLst/>
          </a:prstGeom>
        </p:spPr>
      </p:pic>
    </p:spTree>
    <p:extLst>
      <p:ext uri="{BB962C8B-B14F-4D97-AF65-F5344CB8AC3E}">
        <p14:creationId xmlns:p14="http://schemas.microsoft.com/office/powerpoint/2010/main" val="1523776604"/>
      </p:ext>
    </p:extLst>
  </p:cSld>
  <p:clrMapOvr>
    <a:masterClrMapping/>
  </p:clrMapOvr>
  <p:transition spd="slow" advClick="0" advTm="4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7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465136"/>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Accessibility</a:t>
            </a:r>
          </a:p>
        </p:txBody>
      </p:sp>
      <p:pic>
        <p:nvPicPr>
          <p:cNvPr id="6" name="Picture 5" descr="A picture containing building, outdoor&#10;&#10;Description generated with high confidence">
            <a:extLst>
              <a:ext uri="{FF2B5EF4-FFF2-40B4-BE49-F238E27FC236}">
                <a16:creationId xmlns:a16="http://schemas.microsoft.com/office/drawing/2014/main" id="{1128853D-2369-4947-8AF3-E209124A70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97" r="18564"/>
          <a:stretch/>
        </p:blipFill>
        <p:spPr>
          <a:xfrm rot="5400000">
            <a:off x="4210049" y="1200151"/>
            <a:ext cx="4343401" cy="5143500"/>
          </a:xfrm>
          <a:prstGeom prst="rect">
            <a:avLst/>
          </a:prstGeom>
        </p:spPr>
      </p:pic>
      <p:pic>
        <p:nvPicPr>
          <p:cNvPr id="3" name="Picture 2"/>
          <p:cNvPicPr>
            <a:picLocks noChangeAspect="1"/>
          </p:cNvPicPr>
          <p:nvPr/>
        </p:nvPicPr>
        <p:blipFill rotWithShape="1">
          <a:blip r:embed="rId5"/>
          <a:srcRect l="2841"/>
          <a:stretch/>
        </p:blipFill>
        <p:spPr>
          <a:xfrm rot="5400000">
            <a:off x="-342900" y="2095500"/>
            <a:ext cx="4343400" cy="33528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265737"/>
            <a:ext cx="487363" cy="487363"/>
          </a:xfrm>
          <a:prstGeom prst="rect">
            <a:avLst/>
          </a:prstGeom>
        </p:spPr>
      </p:pic>
    </p:spTree>
    <p:extLst>
      <p:ext uri="{BB962C8B-B14F-4D97-AF65-F5344CB8AC3E}">
        <p14:creationId xmlns:p14="http://schemas.microsoft.com/office/powerpoint/2010/main" val="1912132844"/>
      </p:ext>
    </p:extLst>
  </p:cSld>
  <p:clrMapOvr>
    <a:masterClrMapping/>
  </p:clrMapOvr>
  <p:transition spd="slow" advClick="0"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531825"/>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Accessibility</a:t>
            </a:r>
          </a:p>
        </p:txBody>
      </p:sp>
      <p:pic>
        <p:nvPicPr>
          <p:cNvPr id="8" name="Picture 7" descr="A large brick building with grass in front of a house&#10;&#10;Description generated with very high confidence">
            <a:extLst>
              <a:ext uri="{FF2B5EF4-FFF2-40B4-BE49-F238E27FC236}">
                <a16:creationId xmlns:a16="http://schemas.microsoft.com/office/drawing/2014/main" id="{EEA7A1F8-A3BA-42C4-B7B6-8480DE95E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327" y="1494837"/>
            <a:ext cx="5301073" cy="3644489"/>
          </a:xfrm>
          <a:prstGeom prst="rect">
            <a:avLst/>
          </a:prstGeom>
        </p:spPr>
      </p:pic>
      <p:pic>
        <p:nvPicPr>
          <p:cNvPr id="9" name="Picture 8" descr="A car parked in front of a house&#10;&#10;Description generated with high confidence">
            <a:extLst>
              <a:ext uri="{FF2B5EF4-FFF2-40B4-BE49-F238E27FC236}">
                <a16:creationId xmlns:a16="http://schemas.microsoft.com/office/drawing/2014/main" id="{A5593527-668D-4689-8F47-8C776D8E23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b="4858"/>
          <a:stretch/>
        </p:blipFill>
        <p:spPr>
          <a:xfrm>
            <a:off x="-11837" y="1465985"/>
            <a:ext cx="3394472" cy="447761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5373375"/>
            <a:ext cx="487363" cy="487363"/>
          </a:xfrm>
          <a:prstGeom prst="rect">
            <a:avLst/>
          </a:prstGeom>
        </p:spPr>
      </p:pic>
    </p:spTree>
    <p:extLst>
      <p:ext uri="{BB962C8B-B14F-4D97-AF65-F5344CB8AC3E}">
        <p14:creationId xmlns:p14="http://schemas.microsoft.com/office/powerpoint/2010/main" val="3179859539"/>
      </p:ext>
    </p:extLst>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890346" y="550069"/>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Accessibility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2033607"/>
            <a:ext cx="2185988" cy="3886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2046307"/>
            <a:ext cx="6468533" cy="363855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380047"/>
            <a:ext cx="487363" cy="487363"/>
          </a:xfrm>
          <a:prstGeom prst="rect">
            <a:avLst/>
          </a:prstGeom>
        </p:spPr>
      </p:pic>
    </p:spTree>
    <p:extLst>
      <p:ext uri="{BB962C8B-B14F-4D97-AF65-F5344CB8AC3E}">
        <p14:creationId xmlns:p14="http://schemas.microsoft.com/office/powerpoint/2010/main" val="1090640554"/>
      </p:ext>
    </p:extLst>
  </p:cSld>
  <p:clrMapOvr>
    <a:masterClrMapping/>
  </p:clrMapOvr>
  <p:transition spd="slow" advClick="0"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485562"/>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Means of Egress</a:t>
            </a:r>
          </a:p>
        </p:txBody>
      </p:sp>
      <p:pic>
        <p:nvPicPr>
          <p:cNvPr id="6" name="Picture 5" descr="A close up of a brick building&#10;&#10;Description generated with very high confidence">
            <a:extLst>
              <a:ext uri="{FF2B5EF4-FFF2-40B4-BE49-F238E27FC236}">
                <a16:creationId xmlns:a16="http://schemas.microsoft.com/office/drawing/2014/main" id="{F1051F6C-960B-48E4-BC83-C0DB32517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03" y="1600200"/>
            <a:ext cx="3260697" cy="4343400"/>
          </a:xfrm>
          <a:prstGeom prst="rect">
            <a:avLst/>
          </a:prstGeom>
        </p:spPr>
      </p:pic>
      <p:pic>
        <p:nvPicPr>
          <p:cNvPr id="7" name="Picture 6" descr="A car parked on the side of the street&#10;&#10;Description generated with very high confidence">
            <a:extLst>
              <a:ext uri="{FF2B5EF4-FFF2-40B4-BE49-F238E27FC236}">
                <a16:creationId xmlns:a16="http://schemas.microsoft.com/office/drawing/2014/main" id="{E162D9EC-B5C9-42FC-9E71-86A9C79FBE56}"/>
              </a:ext>
            </a:extLst>
          </p:cNvPr>
          <p:cNvPicPr>
            <a:picLocks noChangeAspect="1"/>
          </p:cNvPicPr>
          <p:nvPr/>
        </p:nvPicPr>
        <p:blipFill rotWithShape="1">
          <a:blip r:embed="rId5">
            <a:extLst>
              <a:ext uri="{28A0092B-C50C-407E-A947-70E740481C1C}">
                <a14:useLocalDpi xmlns:a14="http://schemas.microsoft.com/office/drawing/2010/main" val="0"/>
              </a:ext>
            </a:extLst>
          </a:blip>
          <a:srcRect l="17373" t="6370" b="11081"/>
          <a:stretch/>
        </p:blipFill>
        <p:spPr>
          <a:xfrm>
            <a:off x="4038600" y="1615406"/>
            <a:ext cx="4724400" cy="432819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376" y="5243325"/>
            <a:ext cx="487363" cy="487363"/>
          </a:xfrm>
          <a:prstGeom prst="rect">
            <a:avLst/>
          </a:prstGeom>
        </p:spPr>
      </p:pic>
    </p:spTree>
    <p:extLst>
      <p:ext uri="{BB962C8B-B14F-4D97-AF65-F5344CB8AC3E}">
        <p14:creationId xmlns:p14="http://schemas.microsoft.com/office/powerpoint/2010/main" val="121994324"/>
      </p:ext>
    </p:extLst>
  </p:cSld>
  <p:clrMapOvr>
    <a:masterClrMapping/>
  </p:clrMapOvr>
  <p:transition spd="slow" advClick="0" advTm="2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485562"/>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Means of Egress</a:t>
            </a:r>
          </a:p>
        </p:txBody>
      </p:sp>
      <p:pic>
        <p:nvPicPr>
          <p:cNvPr id="7" name="Picture 6" descr="A castle with a clock on the side of a building&#10;&#10;Description generated with high confidence">
            <a:extLst>
              <a:ext uri="{FF2B5EF4-FFF2-40B4-BE49-F238E27FC236}">
                <a16:creationId xmlns:a16="http://schemas.microsoft.com/office/drawing/2014/main" id="{315BCA39-6BF6-4427-9C3A-DD78A81A02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56" r="3181" b="11782"/>
          <a:stretch/>
        </p:blipFill>
        <p:spPr>
          <a:xfrm>
            <a:off x="381000" y="1371600"/>
            <a:ext cx="4545309" cy="4542225"/>
          </a:xfrm>
          <a:prstGeom prst="rect">
            <a:avLst/>
          </a:prstGeom>
        </p:spPr>
      </p:pic>
      <p:pic>
        <p:nvPicPr>
          <p:cNvPr id="9" name="Picture 8" descr="A view of a building&#10;&#10;Description generated with very high confidence">
            <a:extLst>
              <a:ext uri="{FF2B5EF4-FFF2-40B4-BE49-F238E27FC236}">
                <a16:creationId xmlns:a16="http://schemas.microsoft.com/office/drawing/2014/main" id="{6B383CAB-1EEA-4A0C-87D5-804B81922C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8990"/>
            <a:ext cx="3104351" cy="465652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355" y="5271695"/>
            <a:ext cx="487363" cy="487363"/>
          </a:xfrm>
          <a:prstGeom prst="rect">
            <a:avLst/>
          </a:prstGeom>
        </p:spPr>
      </p:pic>
    </p:spTree>
    <p:extLst>
      <p:ext uri="{BB962C8B-B14F-4D97-AF65-F5344CB8AC3E}">
        <p14:creationId xmlns:p14="http://schemas.microsoft.com/office/powerpoint/2010/main" val="3282546025"/>
      </p:ext>
    </p:extLst>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990600"/>
            <a:ext cx="7162800" cy="523220"/>
          </a:xfrm>
          <a:prstGeom prst="rect">
            <a:avLst/>
          </a:prstGeom>
        </p:spPr>
        <p:txBody>
          <a:bodyPr wrap="square">
            <a:spAutoFit/>
          </a:bodyPr>
          <a:lstStyle/>
          <a:p>
            <a:r>
              <a:rPr lang="en-US" sz="2800" b="1" dirty="0">
                <a:solidFill>
                  <a:srgbClr val="FFC000"/>
                </a:solidFill>
              </a:rPr>
              <a:t>Energy Upgrades</a:t>
            </a:r>
          </a:p>
        </p:txBody>
      </p:sp>
      <p:pic>
        <p:nvPicPr>
          <p:cNvPr id="6" name="Picture 5" descr="A picture containing photo&#10;&#10;Description generated with high confidence">
            <a:extLst>
              <a:ext uri="{FF2B5EF4-FFF2-40B4-BE49-F238E27FC236}">
                <a16:creationId xmlns:a16="http://schemas.microsoft.com/office/drawing/2014/main" id="{5494F9C1-D67F-4516-9784-310316333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2181058"/>
            <a:ext cx="4008142" cy="27719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2225171"/>
            <a:ext cx="4953000" cy="371475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4221" y="5286310"/>
            <a:ext cx="487363" cy="487363"/>
          </a:xfrm>
          <a:prstGeom prst="rect">
            <a:avLst/>
          </a:prstGeom>
        </p:spPr>
      </p:pic>
    </p:spTree>
    <p:extLst>
      <p:ext uri="{BB962C8B-B14F-4D97-AF65-F5344CB8AC3E}">
        <p14:creationId xmlns:p14="http://schemas.microsoft.com/office/powerpoint/2010/main" val="774379470"/>
      </p:ext>
    </p:extLst>
  </p:cSld>
  <p:clrMapOvr>
    <a:masterClrMapping/>
  </p:clrMapOvr>
  <p:transition spd="slow" advClick="0"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05000" y="1008012"/>
            <a:ext cx="7162800" cy="523220"/>
          </a:xfrm>
          <a:prstGeom prst="rect">
            <a:avLst/>
          </a:prstGeom>
        </p:spPr>
        <p:txBody>
          <a:bodyPr wrap="square">
            <a:spAutoFit/>
          </a:bodyPr>
          <a:lstStyle/>
          <a:p>
            <a:r>
              <a:rPr lang="en-US" sz="2800" b="1" dirty="0">
                <a:solidFill>
                  <a:srgbClr val="FFC000"/>
                </a:solidFill>
              </a:rPr>
              <a:t>Energy Upgrades</a:t>
            </a:r>
          </a:p>
        </p:txBody>
      </p:sp>
      <p:pic>
        <p:nvPicPr>
          <p:cNvPr id="6" name="Picture 5" descr="A screenshot of a cell phone&#10;&#10;Description generated with high confidence">
            <a:extLst>
              <a:ext uri="{FF2B5EF4-FFF2-40B4-BE49-F238E27FC236}">
                <a16:creationId xmlns:a16="http://schemas.microsoft.com/office/drawing/2014/main" id="{472AE9B7-CF7E-47B2-90A4-7D40E2E41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15009"/>
            <a:ext cx="7026100" cy="422911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224965"/>
            <a:ext cx="487363" cy="487363"/>
          </a:xfrm>
          <a:prstGeom prst="rect">
            <a:avLst/>
          </a:prstGeom>
        </p:spPr>
      </p:pic>
    </p:spTree>
    <p:extLst>
      <p:ext uri="{BB962C8B-B14F-4D97-AF65-F5344CB8AC3E}">
        <p14:creationId xmlns:p14="http://schemas.microsoft.com/office/powerpoint/2010/main" val="2759470109"/>
      </p:ext>
    </p:extLst>
  </p:cSld>
  <p:clrMapOvr>
    <a:masterClrMapping/>
  </p:clrMapOvr>
  <p:transition spd="slow" advClick="0"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inePreserv_5-1.jpg"/>
          <p:cNvPicPr>
            <a:picLocks noChangeAspect="1"/>
          </p:cNvPicPr>
          <p:nvPr/>
        </p:nvPicPr>
        <p:blipFill>
          <a:blip r:embed="rId4" cstate="print"/>
          <a:srcRect/>
          <a:stretch>
            <a:fillRect/>
          </a:stretch>
        </p:blipFill>
        <p:spPr>
          <a:xfrm>
            <a:off x="5055918" y="1828800"/>
            <a:ext cx="4088081" cy="4114800"/>
          </a:xfrm>
          <a:prstGeom prst="rect">
            <a:avLst/>
          </a:prstGeom>
        </p:spPr>
      </p:pic>
      <p:sp>
        <p:nvSpPr>
          <p:cNvPr id="30722"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8" name="Title 1"/>
          <p:cNvSpPr>
            <a:spLocks noGrp="1"/>
          </p:cNvSpPr>
          <p:nvPr>
            <p:ph type="ctrTitle"/>
          </p:nvPr>
        </p:nvSpPr>
        <p:spPr>
          <a:xfrm>
            <a:off x="990600" y="-152400"/>
            <a:ext cx="6934200" cy="762000"/>
          </a:xfrm>
        </p:spPr>
        <p:txBody>
          <a:bodyPr>
            <a:noAutofit/>
          </a:bodyPr>
          <a:lstStyle/>
          <a:p>
            <a:pPr algn="ctr" fontAlgn="auto">
              <a:spcAft>
                <a:spcPts val="0"/>
              </a:spcAft>
              <a:defRPr/>
            </a:pPr>
            <a:r>
              <a:rPr lang="en-US" sz="3200" b="1" dirty="0">
                <a:solidFill>
                  <a:schemeClr val="tx1"/>
                </a:solidFill>
              </a:rPr>
              <a:t>Strategies for rehabilitation </a:t>
            </a:r>
          </a:p>
        </p:txBody>
      </p:sp>
      <p:sp>
        <p:nvSpPr>
          <p:cNvPr id="9" name="Rectangle 8"/>
          <p:cNvSpPr/>
          <p:nvPr/>
        </p:nvSpPr>
        <p:spPr>
          <a:xfrm>
            <a:off x="304800" y="685800"/>
            <a:ext cx="6781799" cy="1323439"/>
          </a:xfrm>
          <a:prstGeom prst="rect">
            <a:avLst/>
          </a:prstGeom>
        </p:spPr>
        <p:txBody>
          <a:bodyPr wrap="square">
            <a:spAutoFit/>
          </a:bodyPr>
          <a:lstStyle/>
          <a:p>
            <a:pPr>
              <a:buFont typeface="Arial" pitchFamily="34" charset="0"/>
              <a:buChar char="•"/>
            </a:pPr>
            <a:r>
              <a:rPr lang="en-US" sz="4000" b="1" dirty="0">
                <a:solidFill>
                  <a:srgbClr val="FFC000"/>
                </a:solidFill>
                <a:effectLst>
                  <a:outerShdw blurRad="38100" dist="38100" dir="2700000" algn="tl">
                    <a:srgbClr val="000000">
                      <a:alpha val="43137"/>
                    </a:srgbClr>
                  </a:outerShdw>
                </a:effectLst>
                <a:latin typeface="Tw Cen MT" pitchFamily="34" charset="0"/>
              </a:rPr>
              <a:t> Improving Energy Efficiencies </a:t>
            </a:r>
          </a:p>
          <a:p>
            <a:r>
              <a:rPr lang="en-US" sz="4000" b="1" dirty="0">
                <a:solidFill>
                  <a:srgbClr val="FFC000"/>
                </a:solidFill>
                <a:effectLst>
                  <a:outerShdw blurRad="38100" dist="38100" dir="2700000" algn="tl">
                    <a:srgbClr val="000000">
                      <a:alpha val="43137"/>
                    </a:srgbClr>
                  </a:outerShdw>
                </a:effectLst>
                <a:latin typeface="Tw Cen MT" pitchFamily="34" charset="0"/>
              </a:rPr>
              <a:t>  in Historic Buildings </a:t>
            </a:r>
          </a:p>
        </p:txBody>
      </p:sp>
      <p:sp>
        <p:nvSpPr>
          <p:cNvPr id="7" name="TextBox 6"/>
          <p:cNvSpPr txBox="1"/>
          <p:nvPr/>
        </p:nvSpPr>
        <p:spPr>
          <a:xfrm>
            <a:off x="304800" y="2057400"/>
            <a:ext cx="4608185" cy="4247317"/>
          </a:xfrm>
          <a:prstGeom prst="rect">
            <a:avLst/>
          </a:prstGeom>
          <a:noFill/>
        </p:spPr>
        <p:txBody>
          <a:bodyPr wrap="none" rtlCol="0">
            <a:spAutoFit/>
          </a:bodyPr>
          <a:lstStyle/>
          <a:p>
            <a:pPr marL="342900" indent="-342900">
              <a:buFont typeface="+mj-lt"/>
              <a:buAutoNum type="arabicPeriod"/>
            </a:pPr>
            <a:r>
              <a:rPr lang="en-US" dirty="0">
                <a:latin typeface="Tw Cen MT" pitchFamily="34" charset="0"/>
              </a:rPr>
              <a:t>Identify &amp; evaluate the historic features of </a:t>
            </a:r>
          </a:p>
          <a:p>
            <a:pPr marL="342900" indent="-342900"/>
            <a:r>
              <a:rPr lang="en-US" dirty="0">
                <a:latin typeface="Tw Cen MT" pitchFamily="34" charset="0"/>
              </a:rPr>
              <a:t>      the building.</a:t>
            </a:r>
          </a:p>
          <a:p>
            <a:pPr marL="342900" indent="-342900">
              <a:buAutoNum type="arabicPeriod" startAt="2"/>
            </a:pPr>
            <a:r>
              <a:rPr lang="en-US" dirty="0">
                <a:latin typeface="Tw Cen MT" pitchFamily="34" charset="0"/>
              </a:rPr>
              <a:t>Conduct a building performance evaluation.</a:t>
            </a:r>
          </a:p>
          <a:p>
            <a:pPr marL="342900" indent="-342900">
              <a:buAutoNum type="arabicPeriod" startAt="2"/>
            </a:pPr>
            <a:r>
              <a:rPr lang="en-US" dirty="0">
                <a:latin typeface="Tw Cen MT" pitchFamily="34" charset="0"/>
              </a:rPr>
              <a:t>Retain or restore historic features designed </a:t>
            </a:r>
          </a:p>
          <a:p>
            <a:pPr marL="342900" indent="-342900"/>
            <a:r>
              <a:rPr lang="en-US" dirty="0">
                <a:latin typeface="Tw Cen MT" pitchFamily="34" charset="0"/>
              </a:rPr>
              <a:t>      to save energy &amp; increase comfort.</a:t>
            </a:r>
          </a:p>
          <a:p>
            <a:pPr marL="342900" indent="-342900">
              <a:buAutoNum type="arabicPeriod" startAt="4"/>
            </a:pPr>
            <a:r>
              <a:rPr lang="en-US" dirty="0">
                <a:latin typeface="Tw Cen MT" pitchFamily="34" charset="0"/>
              </a:rPr>
              <a:t>Determine the most cost effective energy-</a:t>
            </a:r>
          </a:p>
          <a:p>
            <a:pPr marL="342900" indent="-342900"/>
            <a:r>
              <a:rPr lang="en-US" dirty="0">
                <a:latin typeface="Tw Cen MT" pitchFamily="34" charset="0"/>
              </a:rPr>
              <a:t>      saving strategies.</a:t>
            </a:r>
          </a:p>
          <a:p>
            <a:pPr marL="342900" indent="-342900">
              <a:buAutoNum type="arabicPeriod" startAt="5"/>
            </a:pPr>
            <a:r>
              <a:rPr lang="en-US" dirty="0">
                <a:latin typeface="Tw Cen MT" pitchFamily="34" charset="0"/>
              </a:rPr>
              <a:t>Develop a long-term energy efficiency plan.</a:t>
            </a:r>
          </a:p>
          <a:p>
            <a:pPr marL="342900" indent="-342900">
              <a:buAutoNum type="arabicPeriod" startAt="5"/>
            </a:pPr>
            <a:r>
              <a:rPr lang="en-US" dirty="0">
                <a:latin typeface="Tw Cen MT" pitchFamily="34" charset="0"/>
              </a:rPr>
              <a:t>Employ durable and repairable materials.</a:t>
            </a:r>
          </a:p>
          <a:p>
            <a:pPr marL="342900" indent="-342900">
              <a:buAutoNum type="arabicPeriod" startAt="5"/>
            </a:pPr>
            <a:r>
              <a:rPr lang="en-US" dirty="0">
                <a:latin typeface="Tw Cen MT" pitchFamily="34" charset="0"/>
              </a:rPr>
              <a:t>Make changes that are reversible and can </a:t>
            </a:r>
          </a:p>
          <a:p>
            <a:pPr marL="342900" indent="-342900"/>
            <a:r>
              <a:rPr lang="en-US" dirty="0">
                <a:latin typeface="Tw Cen MT" pitchFamily="34" charset="0"/>
              </a:rPr>
              <a:t>      be monitored. </a:t>
            </a:r>
          </a:p>
          <a:p>
            <a:pPr marL="342900" indent="-342900">
              <a:buAutoNum type="arabicPeriod" startAt="8"/>
            </a:pPr>
            <a:r>
              <a:rPr lang="en-US" dirty="0">
                <a:latin typeface="Tw Cen MT" pitchFamily="34" charset="0"/>
              </a:rPr>
              <a:t>Control moisture, particularly in walls and </a:t>
            </a:r>
          </a:p>
          <a:p>
            <a:pPr marL="342900" indent="-342900"/>
            <a:r>
              <a:rPr lang="en-US" dirty="0">
                <a:latin typeface="Tw Cen MT" pitchFamily="34" charset="0"/>
              </a:rPr>
              <a:t>      basements, and for unhealthy air quality.</a:t>
            </a:r>
          </a:p>
          <a:p>
            <a:pPr marL="342900" indent="-342900">
              <a:buAutoNum type="arabicPeriod" startAt="5"/>
            </a:pPr>
            <a:endParaRPr lang="en-US" dirty="0">
              <a:latin typeface="Tw Cen MT" pitchFamily="34" charset="0"/>
            </a:endParaRPr>
          </a:p>
          <a:p>
            <a:pPr marL="342900" indent="-342900"/>
            <a:endParaRPr lang="en-US" dirty="0">
              <a:latin typeface="Tw Cen MT"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265737"/>
            <a:ext cx="487363" cy="487363"/>
          </a:xfrm>
          <a:prstGeom prst="rect">
            <a:avLst/>
          </a:prstGeom>
        </p:spPr>
      </p:pic>
    </p:spTree>
    <p:extLst>
      <p:ext uri="{BB962C8B-B14F-4D97-AF65-F5344CB8AC3E}">
        <p14:creationId xmlns:p14="http://schemas.microsoft.com/office/powerpoint/2010/main" val="3459333309"/>
      </p:ext>
    </p:extLst>
  </p:cSld>
  <p:clrMapOvr>
    <a:masterClrMapping/>
  </p:clrMapOvr>
  <p:transition spd="slow"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burnHall103a.jp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a:xfrm>
            <a:off x="0" y="0"/>
            <a:ext cx="9144000" cy="5943600"/>
          </a:xfrm>
          <a:prstGeom prst="rect">
            <a:avLst/>
          </a:prstGeom>
        </p:spPr>
      </p:pic>
      <p:sp>
        <p:nvSpPr>
          <p:cNvPr id="30722" name="Subtitle 2"/>
          <p:cNvSpPr>
            <a:spLocks noGrp="1"/>
          </p:cNvSpPr>
          <p:nvPr>
            <p:ph type="subTitle" idx="1"/>
          </p:nvPr>
        </p:nvSpPr>
        <p:spPr>
          <a:xfrm>
            <a:off x="2362200" y="6019800"/>
            <a:ext cx="6705600" cy="685800"/>
          </a:xfrm>
        </p:spPr>
        <p:txBody>
          <a:bodyPr>
            <a:noAutofit/>
          </a:bodyPr>
          <a:lstStyle/>
          <a:p>
            <a:r>
              <a:rPr lang="en-US" sz="4000" b="1" dirty="0"/>
              <a:t>Maine Codes &amp; Preservation</a:t>
            </a:r>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7" name="TextBox 6"/>
          <p:cNvSpPr txBox="1"/>
          <p:nvPr/>
        </p:nvSpPr>
        <p:spPr>
          <a:xfrm>
            <a:off x="762000" y="2995613"/>
            <a:ext cx="8010591" cy="2185214"/>
          </a:xfrm>
          <a:prstGeom prst="rect">
            <a:avLst/>
          </a:prstGeom>
          <a:noFill/>
        </p:spPr>
        <p:txBody>
          <a:bodyPr wrap="none" rtlCol="0">
            <a:spAutoFit/>
          </a:bodyPr>
          <a:lstStyle/>
          <a:p>
            <a:r>
              <a:rPr lang="en-US" sz="2400" i="1" dirty="0">
                <a:effectLst>
                  <a:outerShdw blurRad="38100" dist="38100" dir="2700000" algn="tl">
                    <a:srgbClr val="000000">
                      <a:alpha val="43137"/>
                    </a:srgbClr>
                  </a:outerShdw>
                </a:effectLst>
                <a:latin typeface="Tw Cen MT" pitchFamily="34" charset="0"/>
              </a:rPr>
              <a:t>“ Rehabilitating historic buildings involves compliance with</a:t>
            </a:r>
          </a:p>
          <a:p>
            <a:r>
              <a:rPr lang="en-US" sz="2400" i="1" dirty="0">
                <a:effectLst>
                  <a:outerShdw blurRad="38100" dist="38100" dir="2700000" algn="tl">
                    <a:srgbClr val="000000">
                      <a:alpha val="43137"/>
                    </a:srgbClr>
                  </a:outerShdw>
                </a:effectLst>
                <a:latin typeface="Tw Cen MT" pitchFamily="34" charset="0"/>
              </a:rPr>
              <a:t>code and regulatory requirements, including accessibility, building </a:t>
            </a:r>
          </a:p>
          <a:p>
            <a:r>
              <a:rPr lang="en-US" sz="2400" i="1" dirty="0">
                <a:effectLst>
                  <a:outerShdw blurRad="38100" dist="38100" dir="2700000" algn="tl">
                    <a:srgbClr val="000000">
                      <a:alpha val="43137"/>
                    </a:srgbClr>
                  </a:outerShdw>
                </a:effectLst>
                <a:latin typeface="Tw Cen MT" pitchFamily="34" charset="0"/>
              </a:rPr>
              <a:t>and life safety, and seismic upgrades.”</a:t>
            </a:r>
          </a:p>
          <a:p>
            <a:endParaRPr lang="en-US" sz="2400" i="1" dirty="0">
              <a:effectLst>
                <a:outerShdw blurRad="38100" dist="38100" dir="2700000" algn="tl">
                  <a:srgbClr val="000000">
                    <a:alpha val="43137"/>
                  </a:srgbClr>
                </a:outerShdw>
              </a:effectLst>
              <a:latin typeface="Tw Cen MT" pitchFamily="34" charset="0"/>
            </a:endParaRPr>
          </a:p>
          <a:p>
            <a:r>
              <a:rPr lang="en-US" sz="2400" i="1" dirty="0">
                <a:effectLst>
                  <a:outerShdw blurRad="38100" dist="38100" dir="2700000" algn="tl">
                    <a:srgbClr val="000000">
                      <a:alpha val="43137"/>
                    </a:srgbClr>
                  </a:outerShdw>
                </a:effectLst>
                <a:latin typeface="Tw Cen MT" pitchFamily="34" charset="0"/>
              </a:rPr>
              <a:t>Technical Preservation Services, Nat’l. Park Service</a:t>
            </a:r>
          </a:p>
          <a:p>
            <a:endParaRPr lang="en-US" sz="1600" i="1" dirty="0">
              <a:latin typeface="Tw Cen MT"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4711393"/>
            <a:ext cx="487363" cy="487363"/>
          </a:xfrm>
          <a:prstGeom prst="rect">
            <a:avLst/>
          </a:prstGeom>
        </p:spPr>
      </p:pic>
    </p:spTree>
  </p:cSld>
  <p:clrMapOvr>
    <a:masterClrMapping/>
  </p:clrMapOvr>
  <p:transition spd="slow" advClick="0" advTm="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13792" y="999476"/>
            <a:ext cx="7162800" cy="523220"/>
          </a:xfrm>
          <a:prstGeom prst="rect">
            <a:avLst/>
          </a:prstGeom>
        </p:spPr>
        <p:txBody>
          <a:bodyPr wrap="square">
            <a:spAutoFit/>
          </a:bodyPr>
          <a:lstStyle/>
          <a:p>
            <a:r>
              <a:rPr lang="en-US" sz="2800" b="1" dirty="0">
                <a:solidFill>
                  <a:srgbClr val="FFC000"/>
                </a:solidFill>
              </a:rPr>
              <a:t>Rooftop Structures</a:t>
            </a:r>
          </a:p>
        </p:txBody>
      </p:sp>
      <p:pic>
        <p:nvPicPr>
          <p:cNvPr id="6" name="Picture 5" descr="A view of a city street&#10;&#10;Description generated with very high confidence">
            <a:extLst>
              <a:ext uri="{FF2B5EF4-FFF2-40B4-BE49-F238E27FC236}">
                <a16:creationId xmlns:a16="http://schemas.microsoft.com/office/drawing/2014/main" id="{C65CE6CE-6AEC-4144-AFCD-41E0DD91DA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98" t="27629" r="8387" b="14445"/>
          <a:stretch/>
        </p:blipFill>
        <p:spPr>
          <a:xfrm>
            <a:off x="1" y="1682668"/>
            <a:ext cx="4343400" cy="4260932"/>
          </a:xfrm>
          <a:prstGeom prst="rect">
            <a:avLst/>
          </a:prstGeom>
        </p:spPr>
      </p:pic>
      <p:pic>
        <p:nvPicPr>
          <p:cNvPr id="4" name="Picture 3" descr="A tall building in a city&#10;&#10;Description generated with very high confidence">
            <a:extLst>
              <a:ext uri="{FF2B5EF4-FFF2-40B4-BE49-F238E27FC236}">
                <a16:creationId xmlns:a16="http://schemas.microsoft.com/office/drawing/2014/main" id="{C71374C0-1AF7-4DAB-B1C7-3FBC1C2A2CB0}"/>
              </a:ext>
            </a:extLst>
          </p:cNvPr>
          <p:cNvPicPr>
            <a:picLocks noChangeAspect="1"/>
          </p:cNvPicPr>
          <p:nvPr/>
        </p:nvPicPr>
        <p:blipFill rotWithShape="1">
          <a:blip r:embed="rId5">
            <a:extLst>
              <a:ext uri="{28A0092B-C50C-407E-A947-70E740481C1C}">
                <a14:useLocalDpi xmlns:a14="http://schemas.microsoft.com/office/drawing/2010/main" val="0"/>
              </a:ext>
            </a:extLst>
          </a:blip>
          <a:srcRect l="37351" t="43021" r="41272" b="34519"/>
          <a:stretch/>
        </p:blipFill>
        <p:spPr>
          <a:xfrm>
            <a:off x="4648200" y="1697567"/>
            <a:ext cx="4495800" cy="424603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265737"/>
            <a:ext cx="487363" cy="487363"/>
          </a:xfrm>
          <a:prstGeom prst="rect">
            <a:avLst/>
          </a:prstGeom>
        </p:spPr>
      </p:pic>
    </p:spTree>
    <p:extLst>
      <p:ext uri="{BB962C8B-B14F-4D97-AF65-F5344CB8AC3E}">
        <p14:creationId xmlns:p14="http://schemas.microsoft.com/office/powerpoint/2010/main" val="3689169997"/>
      </p:ext>
    </p:extLst>
  </p:cSld>
  <p:clrMapOvr>
    <a:masterClrMapping/>
  </p:clrMapOvr>
  <p:transition spd="slow" advClick="0"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892300" y="685800"/>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Character-Defining Features</a:t>
            </a:r>
          </a:p>
        </p:txBody>
      </p:sp>
      <p:sp>
        <p:nvSpPr>
          <p:cNvPr id="6" name="TextBox 5"/>
          <p:cNvSpPr txBox="1"/>
          <p:nvPr/>
        </p:nvSpPr>
        <p:spPr>
          <a:xfrm>
            <a:off x="381000" y="5268986"/>
            <a:ext cx="7924800" cy="646331"/>
          </a:xfrm>
          <a:prstGeom prst="rect">
            <a:avLst/>
          </a:prstGeom>
          <a:noFill/>
        </p:spPr>
        <p:txBody>
          <a:bodyPr wrap="square" rtlCol="0">
            <a:spAutoFit/>
          </a:bodyPr>
          <a:lstStyle/>
          <a:p>
            <a:r>
              <a:rPr lang="en-US" i="1" dirty="0"/>
              <a:t>“The removal of historic materials or alterations of features and spaces</a:t>
            </a:r>
          </a:p>
          <a:p>
            <a:r>
              <a:rPr lang="en-US" i="1" dirty="0"/>
              <a:t> that characterize a property shall be avoided.” </a:t>
            </a:r>
          </a:p>
        </p:txBody>
      </p:sp>
      <p:pic>
        <p:nvPicPr>
          <p:cNvPr id="4" name="Picture 3" descr="A house with trees in the background&#10;&#10;Description generated with very high confidence">
            <a:extLst>
              <a:ext uri="{FF2B5EF4-FFF2-40B4-BE49-F238E27FC236}">
                <a16:creationId xmlns:a16="http://schemas.microsoft.com/office/drawing/2014/main" id="{EED28696-2196-44A3-BD5C-EBDCAC87E3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 t="17077" r="52635" b="26296"/>
          <a:stretch/>
        </p:blipFill>
        <p:spPr>
          <a:xfrm rot="5400000">
            <a:off x="-111915" y="1664650"/>
            <a:ext cx="3781267" cy="3557437"/>
          </a:xfrm>
          <a:prstGeom prst="rect">
            <a:avLst/>
          </a:prstGeom>
        </p:spPr>
      </p:pic>
      <p:pic>
        <p:nvPicPr>
          <p:cNvPr id="8" name="Picture 7" descr="A picture containing tree, building&#10;&#10;Description generated with very high confidence">
            <a:extLst>
              <a:ext uri="{FF2B5EF4-FFF2-40B4-BE49-F238E27FC236}">
                <a16:creationId xmlns:a16="http://schemas.microsoft.com/office/drawing/2014/main" id="{89926B2E-1DC7-4738-B79C-C11661D7D6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20" t="12962" r="8890" b="16740"/>
          <a:stretch/>
        </p:blipFill>
        <p:spPr>
          <a:xfrm rot="5400000">
            <a:off x="3285392" y="2035954"/>
            <a:ext cx="3733800" cy="2836986"/>
          </a:xfrm>
          <a:prstGeom prst="rect">
            <a:avLst/>
          </a:prstGeom>
        </p:spPr>
      </p:pic>
      <p:pic>
        <p:nvPicPr>
          <p:cNvPr id="12" name="Picture 11" descr="A close up of a building&#10;&#10;Description generated with high confidence">
            <a:extLst>
              <a:ext uri="{FF2B5EF4-FFF2-40B4-BE49-F238E27FC236}">
                <a16:creationId xmlns:a16="http://schemas.microsoft.com/office/drawing/2014/main" id="{E894211D-9A1B-4EC4-B81B-840494237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802" b="6109"/>
          <a:stretch/>
        </p:blipFill>
        <p:spPr>
          <a:xfrm rot="5400000">
            <a:off x="6083884" y="2226454"/>
            <a:ext cx="3664248" cy="242081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348470"/>
            <a:ext cx="487363" cy="487363"/>
          </a:xfrm>
          <a:prstGeom prst="rect">
            <a:avLst/>
          </a:prstGeom>
        </p:spPr>
      </p:pic>
    </p:spTree>
    <p:extLst>
      <p:ext uri="{BB962C8B-B14F-4D97-AF65-F5344CB8AC3E}">
        <p14:creationId xmlns:p14="http://schemas.microsoft.com/office/powerpoint/2010/main" val="35377423"/>
      </p:ext>
    </p:extLst>
  </p:cSld>
  <p:clrMapOvr>
    <a:masterClrMapping/>
  </p:clrMapOvr>
  <p:transition spd="slow" advClick="0"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892300" y="685800"/>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Character-Defining Features</a:t>
            </a:r>
          </a:p>
        </p:txBody>
      </p:sp>
      <p:sp>
        <p:nvSpPr>
          <p:cNvPr id="6" name="TextBox 5"/>
          <p:cNvSpPr txBox="1"/>
          <p:nvPr/>
        </p:nvSpPr>
        <p:spPr>
          <a:xfrm>
            <a:off x="381000" y="5268986"/>
            <a:ext cx="7924800" cy="646331"/>
          </a:xfrm>
          <a:prstGeom prst="rect">
            <a:avLst/>
          </a:prstGeom>
          <a:noFill/>
        </p:spPr>
        <p:txBody>
          <a:bodyPr wrap="square" rtlCol="0">
            <a:spAutoFit/>
          </a:bodyPr>
          <a:lstStyle/>
          <a:p>
            <a:r>
              <a:rPr lang="en-US" i="1" dirty="0"/>
              <a:t>“The removal of historic materials or alterations of features and spaces</a:t>
            </a:r>
          </a:p>
          <a:p>
            <a:r>
              <a:rPr lang="en-US" i="1" dirty="0"/>
              <a:t> that characterize a property shall be avoided.”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375"/>
          <a:stretch/>
        </p:blipFill>
        <p:spPr>
          <a:xfrm>
            <a:off x="4876800" y="1810553"/>
            <a:ext cx="4051300" cy="3352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 y="1828800"/>
            <a:ext cx="4470400" cy="33528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2118" y="5362976"/>
            <a:ext cx="487363" cy="487363"/>
          </a:xfrm>
          <a:prstGeom prst="rect">
            <a:avLst/>
          </a:prstGeom>
        </p:spPr>
      </p:pic>
    </p:spTree>
    <p:extLst>
      <p:ext uri="{BB962C8B-B14F-4D97-AF65-F5344CB8AC3E}">
        <p14:creationId xmlns:p14="http://schemas.microsoft.com/office/powerpoint/2010/main" val="196175630"/>
      </p:ext>
    </p:extLst>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892300" y="685800"/>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Character-Defining Features</a:t>
            </a:r>
          </a:p>
        </p:txBody>
      </p:sp>
      <p:sp>
        <p:nvSpPr>
          <p:cNvPr id="6" name="TextBox 5"/>
          <p:cNvSpPr txBox="1"/>
          <p:nvPr/>
        </p:nvSpPr>
        <p:spPr>
          <a:xfrm>
            <a:off x="381000" y="5268986"/>
            <a:ext cx="7924800" cy="646331"/>
          </a:xfrm>
          <a:prstGeom prst="rect">
            <a:avLst/>
          </a:prstGeom>
          <a:noFill/>
        </p:spPr>
        <p:txBody>
          <a:bodyPr wrap="square" rtlCol="0">
            <a:spAutoFit/>
          </a:bodyPr>
          <a:lstStyle/>
          <a:p>
            <a:r>
              <a:rPr lang="en-US" i="1" dirty="0"/>
              <a:t>“The removal of historic materials or alterations of features and spaces</a:t>
            </a:r>
          </a:p>
          <a:p>
            <a:r>
              <a:rPr lang="en-US" i="1" dirty="0"/>
              <a:t> that characterize a property shall be avoided.” </a:t>
            </a:r>
          </a:p>
        </p:txBody>
      </p:sp>
      <p:pic>
        <p:nvPicPr>
          <p:cNvPr id="11" name="Picture 10" descr="A picture containing indoor, table&#10;&#10;Description generated with very high confidence">
            <a:extLst>
              <a:ext uri="{FF2B5EF4-FFF2-40B4-BE49-F238E27FC236}">
                <a16:creationId xmlns:a16="http://schemas.microsoft.com/office/drawing/2014/main" id="{9C911B70-9735-4AAC-A80F-C768FA7DC0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1"/>
          <a:stretch/>
        </p:blipFill>
        <p:spPr>
          <a:xfrm>
            <a:off x="0" y="1725164"/>
            <a:ext cx="4209085" cy="3543821"/>
          </a:xfrm>
          <a:prstGeom prst="rect">
            <a:avLst/>
          </a:prstGeom>
        </p:spPr>
      </p:pic>
      <p:pic>
        <p:nvPicPr>
          <p:cNvPr id="8" name="Picture 7" descr="An old stone building&#10;&#10;Description generated with very high confidence">
            <a:extLst>
              <a:ext uri="{FF2B5EF4-FFF2-40B4-BE49-F238E27FC236}">
                <a16:creationId xmlns:a16="http://schemas.microsoft.com/office/drawing/2014/main" id="{671F4175-135F-4931-8858-AE1246C85A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039" b="8367"/>
          <a:stretch/>
        </p:blipFill>
        <p:spPr>
          <a:xfrm>
            <a:off x="3657600" y="1725165"/>
            <a:ext cx="5486400" cy="356615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5304844"/>
            <a:ext cx="487363" cy="487363"/>
          </a:xfrm>
          <a:prstGeom prst="rect">
            <a:avLst/>
          </a:prstGeom>
        </p:spPr>
      </p:pic>
    </p:spTree>
    <p:extLst>
      <p:ext uri="{BB962C8B-B14F-4D97-AF65-F5344CB8AC3E}">
        <p14:creationId xmlns:p14="http://schemas.microsoft.com/office/powerpoint/2010/main" val="4137432451"/>
      </p:ext>
    </p:extLst>
  </p:cSld>
  <p:clrMapOvr>
    <a:masterClrMapping/>
  </p:clrMapOvr>
  <p:transition spd="slow"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892300" y="685800"/>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Character-Defining Features</a:t>
            </a:r>
          </a:p>
        </p:txBody>
      </p:sp>
      <p:sp>
        <p:nvSpPr>
          <p:cNvPr id="6" name="TextBox 5"/>
          <p:cNvSpPr txBox="1"/>
          <p:nvPr/>
        </p:nvSpPr>
        <p:spPr>
          <a:xfrm>
            <a:off x="381000" y="5268986"/>
            <a:ext cx="7924800" cy="646331"/>
          </a:xfrm>
          <a:prstGeom prst="rect">
            <a:avLst/>
          </a:prstGeom>
          <a:noFill/>
        </p:spPr>
        <p:txBody>
          <a:bodyPr wrap="square" rtlCol="0">
            <a:spAutoFit/>
          </a:bodyPr>
          <a:lstStyle/>
          <a:p>
            <a:r>
              <a:rPr lang="en-US" i="1" dirty="0"/>
              <a:t>“The removal of historic materials or alterations of features and spaces</a:t>
            </a:r>
          </a:p>
          <a:p>
            <a:r>
              <a:rPr lang="en-US" i="1" dirty="0"/>
              <a:t> that characterize a property shall be avoided.” </a:t>
            </a:r>
          </a:p>
        </p:txBody>
      </p:sp>
      <p:pic>
        <p:nvPicPr>
          <p:cNvPr id="4" name="Picture 3" descr="A stone building&#10;&#10;Description generated with very high confidence">
            <a:extLst>
              <a:ext uri="{FF2B5EF4-FFF2-40B4-BE49-F238E27FC236}">
                <a16:creationId xmlns:a16="http://schemas.microsoft.com/office/drawing/2014/main" id="{0A21A0E7-9C50-45AB-9AFA-B6D6363DA0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52" r="14367" b="44225"/>
          <a:stretch/>
        </p:blipFill>
        <p:spPr>
          <a:xfrm>
            <a:off x="0" y="1880431"/>
            <a:ext cx="2677828" cy="3453569"/>
          </a:xfrm>
          <a:prstGeom prst="rect">
            <a:avLst/>
          </a:prstGeom>
        </p:spPr>
      </p:pic>
      <p:pic>
        <p:nvPicPr>
          <p:cNvPr id="8" name="Picture 7" descr="An old stone building&#10;&#10;Description generated with very high confidence">
            <a:extLst>
              <a:ext uri="{FF2B5EF4-FFF2-40B4-BE49-F238E27FC236}">
                <a16:creationId xmlns:a16="http://schemas.microsoft.com/office/drawing/2014/main" id="{FD474BEF-5FD2-41D5-9CFA-05AE0119E1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4"/>
          <a:stretch/>
        </p:blipFill>
        <p:spPr>
          <a:xfrm>
            <a:off x="4952999" y="1918763"/>
            <a:ext cx="4067175" cy="3389101"/>
          </a:xfrm>
          <a:prstGeom prst="rect">
            <a:avLst/>
          </a:prstGeom>
        </p:spPr>
      </p:pic>
      <p:pic>
        <p:nvPicPr>
          <p:cNvPr id="10" name="Picture 9" descr="A picture containing ground, outdoor&#10;&#10;Description generated with very high confidence">
            <a:extLst>
              <a:ext uri="{FF2B5EF4-FFF2-40B4-BE49-F238E27FC236}">
                <a16:creationId xmlns:a16="http://schemas.microsoft.com/office/drawing/2014/main" id="{F5E77505-4C05-40DF-82FA-B16A2A7F3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1918763"/>
            <a:ext cx="1915827" cy="340591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8588" y="5233174"/>
            <a:ext cx="487363" cy="487363"/>
          </a:xfrm>
          <a:prstGeom prst="rect">
            <a:avLst/>
          </a:prstGeom>
        </p:spPr>
      </p:pic>
    </p:spTree>
    <p:extLst>
      <p:ext uri="{BB962C8B-B14F-4D97-AF65-F5344CB8AC3E}">
        <p14:creationId xmlns:p14="http://schemas.microsoft.com/office/powerpoint/2010/main" val="1112719554"/>
      </p:ext>
    </p:extLst>
  </p:cSld>
  <p:clrMapOvr>
    <a:masterClrMapping/>
  </p:clrMapOvr>
  <p:transition spd="slow" advClick="0"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66546" y="983195"/>
            <a:ext cx="7162800" cy="523220"/>
          </a:xfrm>
          <a:prstGeom prst="rect">
            <a:avLst/>
          </a:prstGeom>
        </p:spPr>
        <p:txBody>
          <a:bodyPr wrap="square">
            <a:spAutoFit/>
          </a:bodyPr>
          <a:lstStyle/>
          <a:p>
            <a:r>
              <a:rPr lang="en-US" sz="2800" b="1" dirty="0">
                <a:solidFill>
                  <a:srgbClr val="FFC000"/>
                </a:solidFill>
              </a:rPr>
              <a:t>Windows</a:t>
            </a:r>
          </a:p>
        </p:txBody>
      </p:sp>
      <p:pic>
        <p:nvPicPr>
          <p:cNvPr id="6" name="Picture 5" descr="A close up of a brick building&#10;&#10;Description generated with high confidence">
            <a:extLst>
              <a:ext uri="{FF2B5EF4-FFF2-40B4-BE49-F238E27FC236}">
                <a16:creationId xmlns:a16="http://schemas.microsoft.com/office/drawing/2014/main" id="{30B62EBC-F0EB-4C06-A92C-F31877B550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34" t="25197" r="23333"/>
          <a:stretch/>
        </p:blipFill>
        <p:spPr>
          <a:xfrm rot="5400000">
            <a:off x="265253" y="1450649"/>
            <a:ext cx="4346294" cy="4572000"/>
          </a:xfrm>
          <a:prstGeom prst="rect">
            <a:avLst/>
          </a:prstGeom>
        </p:spPr>
      </p:pic>
      <p:pic>
        <p:nvPicPr>
          <p:cNvPr id="7" name="Picture 6" descr="A close up of a building&#10;&#10;Description generated with high confidence">
            <a:extLst>
              <a:ext uri="{FF2B5EF4-FFF2-40B4-BE49-F238E27FC236}">
                <a16:creationId xmlns:a16="http://schemas.microsoft.com/office/drawing/2014/main" id="{BC153476-38FE-4FBD-BD8D-CFDE9CF41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55328" y="1666573"/>
            <a:ext cx="4892940" cy="366970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1954" y="5248835"/>
            <a:ext cx="487363" cy="487363"/>
          </a:xfrm>
          <a:prstGeom prst="rect">
            <a:avLst/>
          </a:prstGeom>
        </p:spPr>
      </p:pic>
    </p:spTree>
    <p:extLst>
      <p:ext uri="{BB962C8B-B14F-4D97-AF65-F5344CB8AC3E}">
        <p14:creationId xmlns:p14="http://schemas.microsoft.com/office/powerpoint/2010/main" val="2463956336"/>
      </p:ext>
    </p:extLst>
  </p:cSld>
  <p:clrMapOvr>
    <a:masterClrMapping/>
  </p:clrMapOvr>
  <p:transition spd="slow" advClick="0" advTm="3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961541" y="1017754"/>
            <a:ext cx="7162800" cy="523220"/>
          </a:xfrm>
          <a:prstGeom prst="rect">
            <a:avLst/>
          </a:prstGeom>
        </p:spPr>
        <p:txBody>
          <a:bodyPr wrap="square">
            <a:spAutoFit/>
          </a:bodyPr>
          <a:lstStyle/>
          <a:p>
            <a:r>
              <a:rPr lang="en-US" sz="2800" b="1" dirty="0">
                <a:solidFill>
                  <a:srgbClr val="FFC000"/>
                </a:solidFill>
              </a:rPr>
              <a:t>Storefront Windows</a:t>
            </a:r>
          </a:p>
        </p:txBody>
      </p:sp>
      <p:pic>
        <p:nvPicPr>
          <p:cNvPr id="6" name="Picture 5" descr="A close up of a building&#10;&#10;Description generated with very high confidence">
            <a:extLst>
              <a:ext uri="{FF2B5EF4-FFF2-40B4-BE49-F238E27FC236}">
                <a16:creationId xmlns:a16="http://schemas.microsoft.com/office/drawing/2014/main" id="{CB55985B-F9BB-42A2-BAE1-6A59AC00B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1447800"/>
            <a:ext cx="3924300" cy="4534558"/>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855DD63B-9571-49D5-A1EE-D6723E894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1782685"/>
            <a:ext cx="4511736" cy="33256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973" y="5350042"/>
            <a:ext cx="487363" cy="487363"/>
          </a:xfrm>
          <a:prstGeom prst="rect">
            <a:avLst/>
          </a:prstGeom>
        </p:spPr>
      </p:pic>
    </p:spTree>
    <p:extLst>
      <p:ext uri="{BB962C8B-B14F-4D97-AF65-F5344CB8AC3E}">
        <p14:creationId xmlns:p14="http://schemas.microsoft.com/office/powerpoint/2010/main" val="4030673985"/>
      </p:ext>
    </p:extLst>
  </p:cSld>
  <p:clrMapOvr>
    <a:masterClrMapping/>
  </p:clrMapOvr>
  <p:transition spd="slow" advClick="0"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5" name="Rectangle 4"/>
          <p:cNvSpPr/>
          <p:nvPr/>
        </p:nvSpPr>
        <p:spPr>
          <a:xfrm>
            <a:off x="1371600" y="1041400"/>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Cladding Materials</a:t>
            </a:r>
          </a:p>
        </p:txBody>
      </p:sp>
      <p:pic>
        <p:nvPicPr>
          <p:cNvPr id="4" name="Picture 3" descr="A house with trees in the background&#10;&#10;Description generated with very high confidence">
            <a:extLst>
              <a:ext uri="{FF2B5EF4-FFF2-40B4-BE49-F238E27FC236}">
                <a16:creationId xmlns:a16="http://schemas.microsoft.com/office/drawing/2014/main" id="{DD46BE1F-3B60-410A-B177-189779FF1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8" y="1995506"/>
            <a:ext cx="3309127" cy="3956199"/>
          </a:xfrm>
          <a:prstGeom prst="rect">
            <a:avLst/>
          </a:prstGeom>
        </p:spPr>
      </p:pic>
      <p:pic>
        <p:nvPicPr>
          <p:cNvPr id="7" name="Picture 6" descr="A large brick building with many windows&#10;&#10;Description generated with very high confidence">
            <a:extLst>
              <a:ext uri="{FF2B5EF4-FFF2-40B4-BE49-F238E27FC236}">
                <a16:creationId xmlns:a16="http://schemas.microsoft.com/office/drawing/2014/main" id="{F75571D7-73C1-4B77-87FF-4BCB37E10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060749"/>
            <a:ext cx="3518517" cy="4886275"/>
          </a:xfrm>
          <a:prstGeom prst="rect">
            <a:avLst/>
          </a:prstGeom>
        </p:spPr>
      </p:pic>
      <p:pic>
        <p:nvPicPr>
          <p:cNvPr id="9" name="Picture 8" descr="A large brick building&#10;&#10;Description generated with very high confidence">
            <a:extLst>
              <a:ext uri="{FF2B5EF4-FFF2-40B4-BE49-F238E27FC236}">
                <a16:creationId xmlns:a16="http://schemas.microsoft.com/office/drawing/2014/main" id="{50D227EC-B457-4189-AAA1-43B2520FFF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858" y="1995506"/>
            <a:ext cx="1753409" cy="227533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5459661"/>
            <a:ext cx="487363" cy="487363"/>
          </a:xfrm>
          <a:prstGeom prst="rect">
            <a:avLst/>
          </a:prstGeom>
        </p:spPr>
      </p:pic>
    </p:spTree>
    <p:extLst>
      <p:ext uri="{BB962C8B-B14F-4D97-AF65-F5344CB8AC3E}">
        <p14:creationId xmlns:p14="http://schemas.microsoft.com/office/powerpoint/2010/main" val="3824157631"/>
      </p:ext>
    </p:extLst>
  </p:cSld>
  <p:clrMapOvr>
    <a:masterClrMapping/>
  </p:clrMapOvr>
  <p:transition spd="slow" advClick="0" advTm="3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
            <a:ext cx="6934200" cy="762000"/>
          </a:xfrm>
        </p:spPr>
        <p:txBody>
          <a:bodyPr>
            <a:noAutofit/>
          </a:bodyPr>
          <a:lstStyle/>
          <a:p>
            <a:pPr algn="ctr" fontAlgn="auto">
              <a:spcAft>
                <a:spcPts val="0"/>
              </a:spcAft>
              <a:defRPr/>
            </a:pPr>
            <a:r>
              <a:rPr lang="en-US" sz="3200" b="1" dirty="0">
                <a:solidFill>
                  <a:schemeClr val="tx1"/>
                </a:solidFill>
              </a:rPr>
              <a:t>Preservation challenges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pic>
        <p:nvPicPr>
          <p:cNvPr id="6" name="Picture 5" descr="3019.00-H-E-RES-Aerial.jpg"/>
          <p:cNvPicPr>
            <a:picLocks noChangeAspect="1"/>
          </p:cNvPicPr>
          <p:nvPr/>
        </p:nvPicPr>
        <p:blipFill rotWithShape="1">
          <a:blip r:embed="rId4" cstate="print"/>
          <a:srcRect l="8139" t="1523" r="5054" b="2539"/>
          <a:stretch/>
        </p:blipFill>
        <p:spPr>
          <a:xfrm>
            <a:off x="-1" y="2185901"/>
            <a:ext cx="4246360" cy="3754404"/>
          </a:xfrm>
          <a:prstGeom prst="rect">
            <a:avLst/>
          </a:prstGeom>
        </p:spPr>
      </p:pic>
      <p:sp>
        <p:nvSpPr>
          <p:cNvPr id="5" name="Rectangle 4"/>
          <p:cNvSpPr/>
          <p:nvPr/>
        </p:nvSpPr>
        <p:spPr>
          <a:xfrm>
            <a:off x="1922585" y="533066"/>
            <a:ext cx="7162800" cy="954107"/>
          </a:xfrm>
          <a:prstGeom prst="rect">
            <a:avLst/>
          </a:prstGeom>
        </p:spPr>
        <p:txBody>
          <a:bodyPr wrap="square">
            <a:spAutoFit/>
          </a:bodyPr>
          <a:lstStyle/>
          <a:p>
            <a:endParaRPr lang="en-US" sz="2800" b="1" dirty="0">
              <a:solidFill>
                <a:srgbClr val="FFC000"/>
              </a:solidFill>
            </a:endParaRPr>
          </a:p>
          <a:p>
            <a:r>
              <a:rPr lang="en-US" sz="2800" b="1" dirty="0">
                <a:solidFill>
                  <a:srgbClr val="FFC000"/>
                </a:solidFill>
              </a:rPr>
              <a:t>Deferred Maintenance</a:t>
            </a:r>
          </a:p>
        </p:txBody>
      </p:sp>
      <p:pic>
        <p:nvPicPr>
          <p:cNvPr id="8" name="Picture 7" descr="An old brick building&#10;&#10;Description generated with very high confidence">
            <a:extLst>
              <a:ext uri="{FF2B5EF4-FFF2-40B4-BE49-F238E27FC236}">
                <a16:creationId xmlns:a16="http://schemas.microsoft.com/office/drawing/2014/main" id="{BEA146AE-BA08-494D-8678-532F101386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065" y="1544878"/>
            <a:ext cx="2941633" cy="1960322"/>
          </a:xfrm>
          <a:prstGeom prst="rect">
            <a:avLst/>
          </a:prstGeom>
        </p:spPr>
      </p:pic>
      <p:pic>
        <p:nvPicPr>
          <p:cNvPr id="10" name="Picture 9" descr="A sign on the side of a building&#10;&#10;Description generated with very high confidence">
            <a:extLst>
              <a:ext uri="{FF2B5EF4-FFF2-40B4-BE49-F238E27FC236}">
                <a16:creationId xmlns:a16="http://schemas.microsoft.com/office/drawing/2014/main" id="{264044A9-B486-4534-B2C9-738F0A0B76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3660963"/>
            <a:ext cx="1518968" cy="2279342"/>
          </a:xfrm>
          <a:prstGeom prst="rect">
            <a:avLst/>
          </a:prstGeom>
        </p:spPr>
      </p:pic>
      <p:pic>
        <p:nvPicPr>
          <p:cNvPr id="12" name="Picture 11" descr="A stone building&#10;&#10;Description generated with high confidence">
            <a:extLst>
              <a:ext uri="{FF2B5EF4-FFF2-40B4-BE49-F238E27FC236}">
                <a16:creationId xmlns:a16="http://schemas.microsoft.com/office/drawing/2014/main" id="{12B4A4A5-7040-45F5-B35E-ACAC41A90D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6112" y="1559463"/>
            <a:ext cx="1600200" cy="2401238"/>
          </a:xfrm>
          <a:prstGeom prst="rect">
            <a:avLst/>
          </a:prstGeom>
        </p:spPr>
      </p:pic>
      <p:pic>
        <p:nvPicPr>
          <p:cNvPr id="14" name="Picture 13" descr="A person standing in front of a building&#10;&#10;Description generated with very high confidence">
            <a:extLst>
              <a:ext uri="{FF2B5EF4-FFF2-40B4-BE49-F238E27FC236}">
                <a16:creationId xmlns:a16="http://schemas.microsoft.com/office/drawing/2014/main" id="{6DEDDC0A-EF11-4FAA-A0E5-6508FE71E5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167" b="4983"/>
          <a:stretch/>
        </p:blipFill>
        <p:spPr>
          <a:xfrm>
            <a:off x="4388012" y="4114800"/>
            <a:ext cx="2819401" cy="1862873"/>
          </a:xfrm>
          <a:prstGeom prst="rect">
            <a:avLst/>
          </a:prstGeom>
        </p:spPr>
      </p:pic>
      <p:sp>
        <p:nvSpPr>
          <p:cNvPr id="15" name="Oval 14">
            <a:extLst>
              <a:ext uri="{FF2B5EF4-FFF2-40B4-BE49-F238E27FC236}">
                <a16:creationId xmlns:a16="http://schemas.microsoft.com/office/drawing/2014/main" id="{8B8948F6-C29B-497B-A5B3-1DA4F9F9C95E}"/>
              </a:ext>
            </a:extLst>
          </p:cNvPr>
          <p:cNvSpPr/>
          <p:nvPr/>
        </p:nvSpPr>
        <p:spPr>
          <a:xfrm>
            <a:off x="914400" y="4267200"/>
            <a:ext cx="1676400" cy="1600200"/>
          </a:xfrm>
          <a:prstGeom prst="ellipse">
            <a:avLst/>
          </a:pr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8F4F29-EB73-477D-8187-89616961D949}"/>
              </a:ext>
            </a:extLst>
          </p:cNvPr>
          <p:cNvSpPr txBox="1"/>
          <p:nvPr/>
        </p:nvSpPr>
        <p:spPr>
          <a:xfrm>
            <a:off x="859043" y="2283182"/>
            <a:ext cx="8077200" cy="1384995"/>
          </a:xfrm>
          <a:prstGeom prst="rect">
            <a:avLst/>
          </a:prstGeom>
          <a:noFill/>
        </p:spPr>
        <p:txBody>
          <a:bodyPr wrap="square" rtlCol="0">
            <a:spAutoFit/>
          </a:bodyPr>
          <a:lstStyle/>
          <a:p>
            <a:r>
              <a:rPr lang="en-US" sz="2800" b="1" i="1" dirty="0"/>
              <a:t>“Maintenance and repair required….</a:t>
            </a:r>
          </a:p>
          <a:p>
            <a:r>
              <a:rPr lang="en-US" sz="2800" b="1" i="1" dirty="0"/>
              <a:t>…shall not permit such historic structure to fall into a state of disrepair….”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96561" y="5299949"/>
            <a:ext cx="487363" cy="487363"/>
          </a:xfrm>
          <a:prstGeom prst="rect">
            <a:avLst/>
          </a:prstGeom>
        </p:spPr>
      </p:pic>
    </p:spTree>
    <p:extLst>
      <p:ext uri="{BB962C8B-B14F-4D97-AF65-F5344CB8AC3E}">
        <p14:creationId xmlns:p14="http://schemas.microsoft.com/office/powerpoint/2010/main" val="4064792111"/>
      </p:ext>
    </p:extLst>
  </p:cSld>
  <p:clrMapOvr>
    <a:masterClrMapping/>
  </p:clrMapOvr>
  <p:transition spd="slow" advClick="0"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43200" y="-5696"/>
            <a:ext cx="3429000" cy="5949296"/>
          </a:xfrm>
          <a:prstGeom prst="rect">
            <a:avLst/>
          </a:prstGeom>
        </p:spPr>
      </p:pic>
      <p:sp>
        <p:nvSpPr>
          <p:cNvPr id="2" name="Title 1"/>
          <p:cNvSpPr>
            <a:spLocks noGrp="1"/>
          </p:cNvSpPr>
          <p:nvPr>
            <p:ph type="ctrTitle"/>
          </p:nvPr>
        </p:nvSpPr>
        <p:spPr>
          <a:xfrm>
            <a:off x="2518048" y="457200"/>
            <a:ext cx="3657600" cy="762000"/>
          </a:xfrm>
        </p:spPr>
        <p:txBody>
          <a:bodyPr>
            <a:noAutofit/>
          </a:bodyPr>
          <a:lstStyle/>
          <a:p>
            <a:pPr algn="ctr" fontAlgn="auto">
              <a:spcAft>
                <a:spcPts val="0"/>
              </a:spcAft>
              <a:defRPr/>
            </a:pPr>
            <a:r>
              <a:rPr lang="en-US" sz="3200" b="1" dirty="0">
                <a:solidFill>
                  <a:schemeClr val="tx1"/>
                </a:solidFill>
              </a:rPr>
              <a:t>Preservation successes</a:t>
            </a:r>
          </a:p>
        </p:txBody>
      </p:sp>
      <p:sp>
        <p:nvSpPr>
          <p:cNvPr id="31746"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31747"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pic>
        <p:nvPicPr>
          <p:cNvPr id="12" name="Picture 11" descr="_IGP5473.jpg"/>
          <p:cNvPicPr>
            <a:picLocks noChangeAspect="1"/>
          </p:cNvPicPr>
          <p:nvPr/>
        </p:nvPicPr>
        <p:blipFill rotWithShape="1">
          <a:blip r:embed="rId5" cstate="print"/>
          <a:srcRect l="8982" r="5688" b="8638"/>
          <a:stretch/>
        </p:blipFill>
        <p:spPr>
          <a:xfrm>
            <a:off x="6171162" y="2870899"/>
            <a:ext cx="2972838" cy="3072701"/>
          </a:xfrm>
          <a:prstGeom prst="rect">
            <a:avLst/>
          </a:prstGeom>
        </p:spPr>
      </p:pic>
      <p:pic>
        <p:nvPicPr>
          <p:cNvPr id="13" name="Picture 12" descr="3234.00-H-E-RES-FACADE1.tif"/>
          <p:cNvPicPr>
            <a:picLocks noChangeAspect="1"/>
          </p:cNvPicPr>
          <p:nvPr/>
        </p:nvPicPr>
        <p:blipFill rotWithShape="1">
          <a:blip r:embed="rId6" cstate="print"/>
          <a:srcRect b="7596"/>
          <a:stretch/>
        </p:blipFill>
        <p:spPr>
          <a:xfrm>
            <a:off x="-1" y="3200400"/>
            <a:ext cx="2738715" cy="2743200"/>
          </a:xfrm>
          <a:prstGeom prst="rect">
            <a:avLst/>
          </a:prstGeom>
        </p:spPr>
      </p:pic>
      <p:pic>
        <p:nvPicPr>
          <p:cNvPr id="14" name="Picture 13" descr="3561.00 USM Robie Andrews Roof1.JPG"/>
          <p:cNvPicPr>
            <a:picLocks noChangeAspect="1"/>
          </p:cNvPicPr>
          <p:nvPr/>
        </p:nvPicPr>
        <p:blipFill rotWithShape="1">
          <a:blip r:embed="rId7" cstate="print"/>
          <a:srcRect t="12500"/>
          <a:stretch/>
        </p:blipFill>
        <p:spPr>
          <a:xfrm>
            <a:off x="0" y="0"/>
            <a:ext cx="2743200" cy="3200400"/>
          </a:xfrm>
          <a:prstGeom prst="rect">
            <a:avLst/>
          </a:prstGeom>
        </p:spPr>
      </p:pic>
      <p:pic>
        <p:nvPicPr>
          <p:cNvPr id="15" name="Picture 14" descr="IMGP6871.JPG"/>
          <p:cNvPicPr>
            <a:picLocks noChangeAspect="1"/>
          </p:cNvPicPr>
          <p:nvPr/>
        </p:nvPicPr>
        <p:blipFill rotWithShape="1">
          <a:blip r:embed="rId8" cstate="print"/>
          <a:srcRect l="13147" r="17051" b="20163"/>
          <a:stretch/>
        </p:blipFill>
        <p:spPr>
          <a:xfrm rot="16200000">
            <a:off x="6044301" y="126861"/>
            <a:ext cx="3226560" cy="2972838"/>
          </a:xfrm>
          <a:prstGeom prst="rect">
            <a:avLst/>
          </a:prstGeom>
        </p:spPr>
      </p:pic>
      <p:sp>
        <p:nvSpPr>
          <p:cNvPr id="3" name="TextBox 2"/>
          <p:cNvSpPr txBox="1"/>
          <p:nvPr/>
        </p:nvSpPr>
        <p:spPr>
          <a:xfrm>
            <a:off x="1219200" y="1812282"/>
            <a:ext cx="6925508" cy="1200329"/>
          </a:xfrm>
          <a:prstGeom prst="rect">
            <a:avLst/>
          </a:prstGeom>
          <a:noFill/>
        </p:spPr>
        <p:txBody>
          <a:bodyPr wrap="square" rtlCol="0">
            <a:spAutoFit/>
          </a:bodyPr>
          <a:lstStyle/>
          <a:p>
            <a:pPr marL="285750" indent="-285750">
              <a:buFont typeface="Arial" panose="020B0604020202020204" pitchFamily="34" charset="0"/>
              <a:buChar char="•"/>
            </a:pPr>
            <a:r>
              <a:rPr lang="en-US" b="1" i="1" dirty="0"/>
              <a:t>Maine tax credit rehabilitation projects have delivered $856M in Maine since 2008, requiring specialized trades.</a:t>
            </a:r>
          </a:p>
          <a:p>
            <a:pPr marL="285750" indent="-285750">
              <a:buFont typeface="Arial" panose="020B0604020202020204" pitchFamily="34" charset="0"/>
              <a:buChar char="•"/>
            </a:pPr>
            <a:r>
              <a:rPr lang="en-US" b="1" i="1" dirty="0"/>
              <a:t>Because of the durability of these historic buildings, they are outlasting their more contemporary counterparts.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265737"/>
            <a:ext cx="487363" cy="487363"/>
          </a:xfrm>
          <a:prstGeom prst="rect">
            <a:avLst/>
          </a:prstGeom>
        </p:spPr>
      </p:pic>
    </p:spTree>
  </p:cSld>
  <p:clrMapOvr>
    <a:masterClrMapping/>
  </p:clrMapOvr>
  <p:transition spd="slow" advClick="0" advTm="3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burnHall103a.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9144000" cy="5943600"/>
          </a:xfrm>
          <a:prstGeom prst="rect">
            <a:avLst/>
          </a:prstGeom>
        </p:spPr>
      </p:pic>
      <p:sp>
        <p:nvSpPr>
          <p:cNvPr id="30722" name="Subtitle 2"/>
          <p:cNvSpPr>
            <a:spLocks noGrp="1"/>
          </p:cNvSpPr>
          <p:nvPr>
            <p:ph type="subTitle" idx="1"/>
          </p:nvPr>
        </p:nvSpPr>
        <p:spPr>
          <a:xfrm>
            <a:off x="2362200" y="6019800"/>
            <a:ext cx="6705600" cy="685800"/>
          </a:xfrm>
        </p:spPr>
        <p:txBody>
          <a:bodyPr>
            <a:noAutofit/>
          </a:bodyPr>
          <a:lstStyle/>
          <a:p>
            <a:r>
              <a:rPr lang="en-US" sz="4000" b="1" dirty="0"/>
              <a:t>Maine Codes &amp; Preservation</a:t>
            </a:r>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10" name="TextBox 9"/>
          <p:cNvSpPr txBox="1"/>
          <p:nvPr/>
        </p:nvSpPr>
        <p:spPr>
          <a:xfrm>
            <a:off x="1654694" y="2133600"/>
            <a:ext cx="6727867" cy="3539430"/>
          </a:xfrm>
          <a:prstGeom prst="rect">
            <a:avLst/>
          </a:prstGeom>
          <a:noFill/>
          <a:effectLst>
            <a:outerShdw blurRad="50800" dist="38100" dir="8100000" algn="tr" rotWithShape="0">
              <a:prstClr val="black">
                <a:alpha val="40000"/>
              </a:prstClr>
            </a:outerShdw>
          </a:effectLst>
        </p:spPr>
        <p:txBody>
          <a:bodyPr wrap="none" rtlCol="0">
            <a:spAutoFit/>
          </a:bodyPr>
          <a:lstStyle/>
          <a:p>
            <a:pPr>
              <a:buFont typeface="Arial" pitchFamily="34" charset="0"/>
              <a:buChar char="•"/>
            </a:pPr>
            <a:r>
              <a:rPr lang="en-US" sz="3200" b="1" dirty="0">
                <a:latin typeface="+mn-lt"/>
              </a:rPr>
              <a:t> Maine’s Uniform Code (MUBEC)</a:t>
            </a:r>
          </a:p>
          <a:p>
            <a:pPr>
              <a:buFont typeface="Arial" pitchFamily="34" charset="0"/>
              <a:buChar char="•"/>
            </a:pPr>
            <a:r>
              <a:rPr lang="en-US" sz="3200" b="1" dirty="0">
                <a:latin typeface="+mn-lt"/>
              </a:rPr>
              <a:t> IEBC 2015 &amp; Preservation</a:t>
            </a:r>
          </a:p>
          <a:p>
            <a:pPr>
              <a:buFont typeface="Arial" pitchFamily="34" charset="0"/>
              <a:buChar char="•"/>
            </a:pPr>
            <a:r>
              <a:rPr lang="en-US" sz="3200" b="1" dirty="0">
                <a:latin typeface="+mn-lt"/>
              </a:rPr>
              <a:t> NFPA LSC 101 &amp; Preservation</a:t>
            </a:r>
          </a:p>
          <a:p>
            <a:pPr>
              <a:buFont typeface="Arial" pitchFamily="34" charset="0"/>
              <a:buChar char="•"/>
            </a:pPr>
            <a:r>
              <a:rPr lang="en-US" sz="3200" b="1" dirty="0">
                <a:latin typeface="+mn-lt"/>
              </a:rPr>
              <a:t> State &amp; Federal Accessibility Acts</a:t>
            </a:r>
          </a:p>
          <a:p>
            <a:pPr>
              <a:buFont typeface="Arial" pitchFamily="34" charset="0"/>
              <a:buChar char="•"/>
            </a:pPr>
            <a:r>
              <a:rPr lang="en-US" sz="3200" b="1" dirty="0">
                <a:latin typeface="+mn-lt"/>
              </a:rPr>
              <a:t> Preservation Challenges &amp; Successes</a:t>
            </a:r>
          </a:p>
          <a:p>
            <a:pPr>
              <a:buFont typeface="Arial" pitchFamily="34" charset="0"/>
              <a:buChar char="•"/>
            </a:pPr>
            <a:endParaRPr lang="en-US" sz="3200" b="1" dirty="0">
              <a:latin typeface="+mn-lt"/>
            </a:endParaRPr>
          </a:p>
          <a:p>
            <a:endParaRPr lang="en-US" sz="3200" b="1" dirty="0">
              <a:latin typeface="+mn-l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236" y="4800600"/>
            <a:ext cx="487363" cy="487363"/>
          </a:xfrm>
          <a:prstGeom prst="rect">
            <a:avLst/>
          </a:prstGeom>
        </p:spPr>
      </p:pic>
    </p:spTree>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0"/>
            <a:ext cx="6934200" cy="762000"/>
          </a:xfrm>
        </p:spPr>
        <p:txBody>
          <a:bodyPr>
            <a:noAutofit/>
          </a:bodyPr>
          <a:lstStyle/>
          <a:p>
            <a:pPr algn="ctr" fontAlgn="auto">
              <a:spcAft>
                <a:spcPts val="0"/>
              </a:spcAft>
              <a:defRPr/>
            </a:pPr>
            <a:r>
              <a:rPr lang="en-US" sz="3200" b="1" dirty="0">
                <a:solidFill>
                  <a:schemeClr val="tx1"/>
                </a:solidFill>
              </a:rPr>
              <a:t>Sustainable Rehabilitation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pic>
        <p:nvPicPr>
          <p:cNvPr id="4" name="Picture 3" descr="Green Downtowns Damariscotta LR.jpg"/>
          <p:cNvPicPr>
            <a:picLocks noChangeAspect="1"/>
          </p:cNvPicPr>
          <p:nvPr/>
        </p:nvPicPr>
        <p:blipFill>
          <a:blip r:embed="rId4" cstate="print"/>
          <a:srcRect/>
          <a:stretch>
            <a:fillRect/>
          </a:stretch>
        </p:blipFill>
        <p:spPr>
          <a:xfrm>
            <a:off x="0" y="990600"/>
            <a:ext cx="9144000" cy="4953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509418"/>
            <a:ext cx="487363" cy="487363"/>
          </a:xfrm>
          <a:prstGeom prst="rect">
            <a:avLst/>
          </a:prstGeom>
        </p:spPr>
      </p:pic>
    </p:spTree>
  </p:cSld>
  <p:clrMapOvr>
    <a:masterClrMapping/>
  </p:clrMapOvr>
  <p:transition spd="slow" advClick="0"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0"/>
            <a:ext cx="6934200" cy="762000"/>
          </a:xfrm>
        </p:spPr>
        <p:txBody>
          <a:bodyPr>
            <a:noAutofit/>
          </a:bodyPr>
          <a:lstStyle/>
          <a:p>
            <a:pPr algn="ctr" fontAlgn="auto">
              <a:spcAft>
                <a:spcPts val="0"/>
              </a:spcAft>
              <a:defRPr/>
            </a:pPr>
            <a:r>
              <a:rPr lang="en-US" sz="3200" b="1" dirty="0">
                <a:solidFill>
                  <a:schemeClr val="tx1"/>
                </a:solidFill>
              </a:rPr>
              <a:t>Sustainable Rehabilitation</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pic>
        <p:nvPicPr>
          <p:cNvPr id="4" name="Picture 3" descr="Green Downtowns Damariscotta LR.jpg"/>
          <p:cNvPicPr>
            <a:picLocks noChangeAspect="1"/>
          </p:cNvPicPr>
          <p:nvPr/>
        </p:nvPicPr>
        <p:blipFill rotWithShape="1">
          <a:blip r:embed="rId4" cstate="print"/>
          <a:srcRect b="5801"/>
          <a:stretch/>
        </p:blipFill>
        <p:spPr>
          <a:xfrm>
            <a:off x="0" y="994246"/>
            <a:ext cx="9144000" cy="494935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5509418"/>
            <a:ext cx="487363" cy="487363"/>
          </a:xfrm>
          <a:prstGeom prst="rect">
            <a:avLst/>
          </a:prstGeom>
        </p:spPr>
      </p:pic>
    </p:spTree>
  </p:cSld>
  <p:clrMapOvr>
    <a:masterClrMapping/>
  </p:clrMapOvr>
  <p:transition spd="slow" advClick="0"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ny High School (2).JPG"/>
          <p:cNvPicPr>
            <a:picLocks noChangeAspect="1"/>
          </p:cNvPicPr>
          <p:nvPr/>
        </p:nvPicPr>
        <p:blipFill>
          <a:blip r:embed="rId4" cstate="print">
            <a:lum/>
          </a:blip>
          <a:srcRect/>
          <a:stretch>
            <a:fillRect/>
          </a:stretch>
        </p:blipFill>
        <p:spPr>
          <a:xfrm>
            <a:off x="990600" y="0"/>
            <a:ext cx="6096000" cy="3956304"/>
          </a:xfrm>
          <a:prstGeom prst="rect">
            <a:avLst/>
          </a:prstGeom>
        </p:spPr>
      </p:pic>
      <p:sp>
        <p:nvSpPr>
          <p:cNvPr id="30722" name="Subtitle 2"/>
          <p:cNvSpPr>
            <a:spLocks noGrp="1"/>
          </p:cNvSpPr>
          <p:nvPr>
            <p:ph type="subTitle" idx="1"/>
          </p:nvPr>
        </p:nvSpPr>
        <p:spPr>
          <a:xfrm>
            <a:off x="2362200" y="6049963"/>
            <a:ext cx="6705600" cy="685800"/>
          </a:xfrm>
        </p:spPr>
        <p:txBody>
          <a:bodyPr>
            <a:normAutofit lnSpcReduction="10000"/>
          </a:bodyPr>
          <a:lstStyle/>
          <a:p>
            <a:r>
              <a:rPr lang="en-US" sz="4000" b="1"/>
              <a:t>Maine Codes &amp; Preservation</a:t>
            </a:r>
            <a:endParaRPr lang="en-US" sz="4000" b="1" dirty="0"/>
          </a:p>
        </p:txBody>
      </p:sp>
      <p:sp>
        <p:nvSpPr>
          <p:cNvPr id="30723"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6" name="Rectangle 5"/>
          <p:cNvSpPr/>
          <p:nvPr/>
        </p:nvSpPr>
        <p:spPr>
          <a:xfrm>
            <a:off x="228600" y="3925888"/>
            <a:ext cx="9220200" cy="1938992"/>
          </a:xfrm>
          <a:prstGeom prst="rect">
            <a:avLst/>
          </a:prstGeom>
        </p:spPr>
        <p:txBody>
          <a:bodyPr wrap="square">
            <a:spAutoFit/>
          </a:bodyPr>
          <a:lstStyle/>
          <a:p>
            <a:pPr lvl="0">
              <a:defRPr/>
            </a:pPr>
            <a:endParaRPr lang="en-US" sz="2400" dirty="0">
              <a:solidFill>
                <a:srgbClr val="FFC000"/>
              </a:solidFill>
              <a:latin typeface="+mj-lt"/>
            </a:endParaRPr>
          </a:p>
          <a:p>
            <a:pPr>
              <a:buFont typeface="Arial" pitchFamily="34" charset="0"/>
              <a:buChar char="•"/>
              <a:defRPr/>
            </a:pPr>
            <a:r>
              <a:rPr lang="en-US" sz="2400" dirty="0">
                <a:latin typeface="+mj-lt"/>
              </a:rPr>
              <a:t> Maine Historic Preservation Commission : </a:t>
            </a:r>
            <a:r>
              <a:rPr lang="en-US" sz="2400" dirty="0">
                <a:solidFill>
                  <a:srgbClr val="FFC000"/>
                </a:solidFill>
                <a:latin typeface="+mj-lt"/>
              </a:rPr>
              <a:t>www.maine.gov/mhpc/</a:t>
            </a:r>
          </a:p>
          <a:p>
            <a:pPr>
              <a:buFont typeface="Arial" pitchFamily="34" charset="0"/>
              <a:buChar char="•"/>
              <a:defRPr/>
            </a:pPr>
            <a:r>
              <a:rPr lang="en-US" sz="2400" dirty="0">
                <a:latin typeface="+mj-lt"/>
              </a:rPr>
              <a:t> Maine Downtown Center : </a:t>
            </a:r>
            <a:r>
              <a:rPr lang="en-US" sz="2400" dirty="0">
                <a:solidFill>
                  <a:srgbClr val="FFC000"/>
                </a:solidFill>
                <a:latin typeface="+mj-lt"/>
              </a:rPr>
              <a:t>www.mdf.org</a:t>
            </a:r>
          </a:p>
          <a:p>
            <a:pPr>
              <a:buFont typeface="Arial" pitchFamily="34" charset="0"/>
              <a:buChar char="•"/>
              <a:defRPr/>
            </a:pPr>
            <a:r>
              <a:rPr lang="en-US" sz="2400" dirty="0">
                <a:latin typeface="+mj-lt"/>
              </a:rPr>
              <a:t> Maine Preservation : </a:t>
            </a:r>
            <a:r>
              <a:rPr lang="en-US" sz="2400" dirty="0">
                <a:solidFill>
                  <a:srgbClr val="FFC000"/>
                </a:solidFill>
                <a:latin typeface="+mj-lt"/>
              </a:rPr>
              <a:t>www.mainepreservation.org</a:t>
            </a:r>
          </a:p>
          <a:p>
            <a:pPr>
              <a:buFont typeface="Arial" pitchFamily="34" charset="0"/>
              <a:buChar char="•"/>
              <a:defRPr/>
            </a:pPr>
            <a:r>
              <a:rPr lang="en-US" sz="2400" dirty="0">
                <a:latin typeface="+mj-lt"/>
              </a:rPr>
              <a:t> National Trust for Historic Preservation : </a:t>
            </a:r>
            <a:r>
              <a:rPr lang="en-US" sz="2400" dirty="0">
                <a:solidFill>
                  <a:srgbClr val="FFC000"/>
                </a:solidFill>
                <a:latin typeface="+mj-lt"/>
              </a:rPr>
              <a:t>www.preservationnation.org</a:t>
            </a:r>
          </a:p>
        </p:txBody>
      </p:sp>
      <p:sp>
        <p:nvSpPr>
          <p:cNvPr id="7" name="Rectangle 6"/>
          <p:cNvSpPr/>
          <p:nvPr/>
        </p:nvSpPr>
        <p:spPr>
          <a:xfrm>
            <a:off x="228600" y="3925888"/>
            <a:ext cx="8686800" cy="830997"/>
          </a:xfrm>
          <a:prstGeom prst="rect">
            <a:avLst/>
          </a:prstGeom>
        </p:spPr>
        <p:txBody>
          <a:bodyPr wrap="square">
            <a:spAutoFit/>
          </a:bodyPr>
          <a:lstStyle/>
          <a:p>
            <a:pPr>
              <a:buFont typeface="Arial" pitchFamily="34" charset="0"/>
              <a:buChar char="•"/>
              <a:defRPr/>
            </a:pPr>
            <a:r>
              <a:rPr lang="en-US" sz="2400" dirty="0">
                <a:latin typeface="+mj-lt"/>
              </a:rPr>
              <a:t> ME Bur. Of Codes &amp; Standards : </a:t>
            </a:r>
            <a:r>
              <a:rPr lang="en-US" sz="2400" dirty="0">
                <a:solidFill>
                  <a:srgbClr val="FFC000"/>
                </a:solidFill>
                <a:latin typeface="+mj-lt"/>
              </a:rPr>
              <a:t>www.maine.gov/dps/bbcs</a:t>
            </a:r>
          </a:p>
          <a:p>
            <a:pPr>
              <a:buFont typeface="Arial" pitchFamily="34" charset="0"/>
              <a:buChar char="•"/>
              <a:defRPr/>
            </a:pPr>
            <a:endParaRPr lang="en-US" sz="2400" dirty="0">
              <a:solidFill>
                <a:srgbClr val="FFC000"/>
              </a:solidFill>
              <a:latin typeface="+mj-l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4590" y="49419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6934200" cy="762000"/>
          </a:xfrm>
        </p:spPr>
        <p:txBody>
          <a:bodyPr>
            <a:noAutofit/>
          </a:bodyPr>
          <a:lstStyle/>
          <a:p>
            <a:pPr algn="ctr" fontAlgn="auto">
              <a:spcAft>
                <a:spcPts val="0"/>
              </a:spcAft>
              <a:defRPr/>
            </a:pPr>
            <a:r>
              <a:rPr lang="en-US" sz="3200" b="1" dirty="0">
                <a:solidFill>
                  <a:schemeClr val="tx1"/>
                </a:solidFill>
              </a:rPr>
              <a:t>Maine’s Uniform Code</a:t>
            </a:r>
          </a:p>
        </p:txBody>
      </p:sp>
      <p:sp>
        <p:nvSpPr>
          <p:cNvPr id="13314" name="Subtitle 2"/>
          <p:cNvSpPr>
            <a:spLocks noGrp="1"/>
          </p:cNvSpPr>
          <p:nvPr>
            <p:ph type="subTitle" idx="1"/>
          </p:nvPr>
        </p:nvSpPr>
        <p:spPr>
          <a:xfrm>
            <a:off x="2362200" y="6019800"/>
            <a:ext cx="6705600" cy="685800"/>
          </a:xfrm>
        </p:spPr>
        <p:txBody>
          <a:bodyPr>
            <a:noAutofit/>
          </a:bodyPr>
          <a:lstStyle/>
          <a:p>
            <a:r>
              <a:rPr lang="en-US" sz="4000" b="1" dirty="0"/>
              <a:t>Maine Codes &amp; Preservation</a:t>
            </a:r>
          </a:p>
        </p:txBody>
      </p:sp>
      <p:sp>
        <p:nvSpPr>
          <p:cNvPr id="13315" name="TextBox 3"/>
          <p:cNvSpPr txBox="1">
            <a:spLocks noChangeArrowheads="1"/>
          </p:cNvSpPr>
          <p:nvPr/>
        </p:nvSpPr>
        <p:spPr bwMode="auto">
          <a:xfrm>
            <a:off x="304800" y="914401"/>
            <a:ext cx="6096000" cy="4678204"/>
          </a:xfrm>
          <a:prstGeom prst="rect">
            <a:avLst/>
          </a:prstGeom>
          <a:noFill/>
          <a:ln w="9525">
            <a:noFill/>
            <a:miter lim="800000"/>
            <a:headEnd/>
            <a:tailEnd/>
          </a:ln>
        </p:spPr>
        <p:txBody>
          <a:bodyPr wrap="square">
            <a:spAutoFit/>
          </a:bodyPr>
          <a:lstStyle/>
          <a:p>
            <a:endParaRPr lang="en-US" sz="2000" dirty="0">
              <a:latin typeface="Tw Cen MT"/>
            </a:endParaRPr>
          </a:p>
          <a:p>
            <a:pPr>
              <a:buFont typeface="Arial" charset="0"/>
              <a:buChar char="•"/>
            </a:pPr>
            <a:r>
              <a:rPr lang="en-US" sz="2000" dirty="0">
                <a:latin typeface="Tw Cen MT"/>
              </a:rPr>
              <a:t> Prior to the 2010 adoption of the MUBEC, a “patchwork   quilt” of codes  existed, leading to unnecessary confusion, and extra time &amp; costs for permitting.  </a:t>
            </a:r>
          </a:p>
          <a:p>
            <a:r>
              <a:rPr lang="en-US" sz="2000" dirty="0">
                <a:latin typeface="Tw Cen MT"/>
              </a:rPr>
              <a:t>       </a:t>
            </a:r>
          </a:p>
          <a:p>
            <a:endParaRPr lang="en-US" sz="2000" dirty="0">
              <a:latin typeface="Tw Cen MT"/>
            </a:endParaRPr>
          </a:p>
          <a:p>
            <a:endParaRPr lang="en-US" sz="2000" dirty="0">
              <a:latin typeface="Tw Cen MT"/>
            </a:endParaRPr>
          </a:p>
          <a:p>
            <a:endParaRPr lang="en-US" sz="2000" dirty="0">
              <a:latin typeface="Tw Cen MT"/>
            </a:endParaRPr>
          </a:p>
          <a:p>
            <a:endParaRPr lang="en-US" sz="2000" dirty="0">
              <a:latin typeface="Tw Cen MT"/>
            </a:endParaRPr>
          </a:p>
          <a:p>
            <a:endParaRPr lang="en-US" sz="2000" dirty="0">
              <a:latin typeface="Tw Cen MT"/>
            </a:endParaRPr>
          </a:p>
          <a:p>
            <a:endParaRPr lang="en-US" sz="2000" dirty="0">
              <a:latin typeface="Tw Cen MT"/>
            </a:endParaRPr>
          </a:p>
          <a:p>
            <a:endParaRPr lang="en-US" sz="2000" dirty="0">
              <a:latin typeface="Tw Cen MT"/>
            </a:endParaRPr>
          </a:p>
          <a:p>
            <a:r>
              <a:rPr lang="en-US" sz="2000" dirty="0">
                <a:latin typeface="Tw Cen MT"/>
              </a:rPr>
              <a:t>  </a:t>
            </a:r>
          </a:p>
          <a:p>
            <a:endParaRPr lang="en-US" sz="2000" dirty="0">
              <a:latin typeface="Tw Cen MT"/>
            </a:endParaRPr>
          </a:p>
          <a:p>
            <a:endParaRPr lang="en-US" dirty="0">
              <a:latin typeface="Tw Cen MT"/>
            </a:endParaRPr>
          </a:p>
        </p:txBody>
      </p:sp>
      <p:pic>
        <p:nvPicPr>
          <p:cNvPr id="133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178" y="1447800"/>
            <a:ext cx="2640822" cy="3505200"/>
          </a:xfrm>
          <a:prstGeom prst="rect">
            <a:avLst/>
          </a:prstGeom>
          <a:noFill/>
          <a:ln w="9525">
            <a:noFill/>
            <a:miter lim="800000"/>
            <a:headEnd/>
            <a:tailEnd/>
          </a:ln>
        </p:spPr>
      </p:pic>
      <p:sp>
        <p:nvSpPr>
          <p:cNvPr id="6" name="Rectangle 5"/>
          <p:cNvSpPr/>
          <p:nvPr/>
        </p:nvSpPr>
        <p:spPr>
          <a:xfrm>
            <a:off x="304800" y="2012787"/>
            <a:ext cx="6160278" cy="4001095"/>
          </a:xfrm>
          <a:prstGeom prst="rect">
            <a:avLst/>
          </a:prstGeom>
        </p:spPr>
        <p:txBody>
          <a:bodyPr wrap="square">
            <a:spAutoFit/>
          </a:bodyPr>
          <a:lstStyle/>
          <a:p>
            <a:r>
              <a:rPr lang="en-US" dirty="0">
                <a:latin typeface="Tw Cen MT"/>
              </a:rPr>
              <a:t>    </a:t>
            </a:r>
          </a:p>
          <a:p>
            <a:pPr>
              <a:buFont typeface="Arial" charset="0"/>
              <a:buChar char="•"/>
            </a:pPr>
            <a:r>
              <a:rPr lang="en-US" sz="2000" dirty="0">
                <a:latin typeface="Tw Cen MT"/>
              </a:rPr>
              <a:t> Existing and historic buildings required a more flexible approach to  compliance, than that offered by the IBC.</a:t>
            </a:r>
          </a:p>
          <a:p>
            <a:pPr>
              <a:buFont typeface="Arial" charset="0"/>
              <a:buChar char="•"/>
            </a:pPr>
            <a:endParaRPr lang="en-US" sz="2000" dirty="0">
              <a:latin typeface="Tw Cen MT"/>
            </a:endParaRPr>
          </a:p>
          <a:p>
            <a:pPr>
              <a:buFont typeface="Arial" charset="0"/>
              <a:buChar char="•"/>
            </a:pPr>
            <a:r>
              <a:rPr lang="en-US" sz="2000" dirty="0">
                <a:latin typeface="Tw Cen MT"/>
              </a:rPr>
              <a:t> MUBEC applies to communities &gt;4,000 in population, and others that choose to adopt either MUBEC, MUBC, or MUEC.</a:t>
            </a:r>
          </a:p>
          <a:p>
            <a:pPr>
              <a:buFont typeface="Arial" charset="0"/>
              <a:buChar char="•"/>
            </a:pPr>
            <a:endParaRPr lang="en-US" sz="2000" dirty="0">
              <a:latin typeface="Tw Cen MT"/>
            </a:endParaRPr>
          </a:p>
          <a:p>
            <a:pPr>
              <a:buFont typeface="Arial" pitchFamily="34" charset="0"/>
              <a:buChar char="•"/>
            </a:pPr>
            <a:r>
              <a:rPr lang="en-US" sz="2400" i="1" dirty="0">
                <a:solidFill>
                  <a:srgbClr val="FFC000"/>
                </a:solidFill>
                <a:latin typeface="Tw Cen MT"/>
              </a:rPr>
              <a:t> “There is a need to make historic preservation a policy priority by way of model codes, to facilitate adaptive reuse and alternate compliance methods for historic buildings”.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9907" y="5105242"/>
            <a:ext cx="487363" cy="487363"/>
          </a:xfrm>
          <a:prstGeom prst="rect">
            <a:avLst/>
          </a:prstGeom>
        </p:spPr>
      </p:pic>
    </p:spTree>
  </p:cSld>
  <p:clrMapOvr>
    <a:masterClrMapping/>
  </p:clrMapOvr>
  <p:transition spd="slow" advClick="0" advTm="5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15364"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09600" y="0"/>
            <a:ext cx="7924800" cy="5943600"/>
          </a:xfrm>
          <a:prstGeom prst="rect">
            <a:avLst/>
          </a:prstGeom>
        </p:spPr>
      </p:pic>
      <p:sp>
        <p:nvSpPr>
          <p:cNvPr id="2" name="Title 1"/>
          <p:cNvSpPr>
            <a:spLocks noGrp="1"/>
          </p:cNvSpPr>
          <p:nvPr>
            <p:ph type="ctrTitle"/>
          </p:nvPr>
        </p:nvSpPr>
        <p:spPr>
          <a:xfrm>
            <a:off x="304800" y="533400"/>
            <a:ext cx="6934200" cy="762000"/>
          </a:xfrm>
        </p:spPr>
        <p:txBody>
          <a:bodyPr>
            <a:noAutofit/>
          </a:bodyPr>
          <a:lstStyle/>
          <a:p>
            <a:pPr algn="ctr" fontAlgn="auto">
              <a:spcAft>
                <a:spcPts val="0"/>
              </a:spcAft>
              <a:defRPr/>
            </a:pPr>
            <a:r>
              <a:rPr lang="en-US" sz="3200" b="1" dirty="0">
                <a:solidFill>
                  <a:schemeClr val="tx1"/>
                </a:solidFill>
              </a:rPr>
              <a:t>features of the mubec</a:t>
            </a:r>
          </a:p>
        </p:txBody>
      </p:sp>
      <p:sp>
        <p:nvSpPr>
          <p:cNvPr id="15363" name="TextBox 4"/>
          <p:cNvSpPr txBox="1">
            <a:spLocks noChangeArrowheads="1"/>
          </p:cNvSpPr>
          <p:nvPr/>
        </p:nvSpPr>
        <p:spPr bwMode="auto">
          <a:xfrm>
            <a:off x="1447800" y="1295400"/>
            <a:ext cx="5354351" cy="1231106"/>
          </a:xfrm>
          <a:prstGeom prst="rect">
            <a:avLst/>
          </a:prstGeom>
          <a:noFill/>
          <a:ln w="9525">
            <a:noFill/>
            <a:miter lim="800000"/>
            <a:headEnd/>
            <a:tailEnd/>
          </a:ln>
        </p:spPr>
        <p:txBody>
          <a:bodyPr wrap="none">
            <a:spAutoFit/>
          </a:bodyPr>
          <a:lstStyle/>
          <a:p>
            <a:r>
              <a:rPr lang="en-US" sz="3600" dirty="0">
                <a:solidFill>
                  <a:srgbClr val="FFFF00"/>
                </a:solidFill>
                <a:latin typeface="Tw Cen MT"/>
              </a:rPr>
              <a:t>Current Codes &amp; Standards:</a:t>
            </a:r>
          </a:p>
          <a:p>
            <a:endParaRPr lang="en-US" sz="2000" dirty="0">
              <a:solidFill>
                <a:srgbClr val="FFFF00"/>
              </a:solidFill>
              <a:latin typeface="Tw Cen MT"/>
            </a:endParaRPr>
          </a:p>
          <a:p>
            <a:endParaRPr lang="en-US" dirty="0">
              <a:solidFill>
                <a:srgbClr val="FFFF00"/>
              </a:solidFill>
              <a:latin typeface="Tw Cen MT"/>
            </a:endParaRPr>
          </a:p>
        </p:txBody>
      </p:sp>
      <p:sp>
        <p:nvSpPr>
          <p:cNvPr id="15365" name="TextBox 6"/>
          <p:cNvSpPr txBox="1">
            <a:spLocks noChangeArrowheads="1"/>
          </p:cNvSpPr>
          <p:nvPr/>
        </p:nvSpPr>
        <p:spPr bwMode="auto">
          <a:xfrm>
            <a:off x="1524000" y="2133600"/>
            <a:ext cx="6705600" cy="3539430"/>
          </a:xfrm>
          <a:prstGeom prst="rect">
            <a:avLst/>
          </a:prstGeom>
          <a:noFill/>
          <a:ln w="9525">
            <a:noFill/>
            <a:miter lim="800000"/>
            <a:headEnd/>
            <a:tailEnd/>
          </a:ln>
        </p:spPr>
        <p:txBody>
          <a:bodyPr wrap="square">
            <a:spAutoFit/>
          </a:bodyPr>
          <a:lstStyle/>
          <a:p>
            <a:pPr>
              <a:buFont typeface="Arial" charset="0"/>
              <a:buChar char="•"/>
            </a:pPr>
            <a:r>
              <a:rPr lang="en-US" sz="2000" dirty="0">
                <a:latin typeface="Tw Cen MT"/>
              </a:rPr>
              <a:t> International Building Code (IBC) 2015</a:t>
            </a:r>
          </a:p>
          <a:p>
            <a:pPr>
              <a:buFont typeface="Arial" charset="0"/>
              <a:buChar char="•"/>
            </a:pPr>
            <a:endParaRPr lang="en-US" sz="2000" dirty="0">
              <a:latin typeface="Tw Cen MT"/>
            </a:endParaRPr>
          </a:p>
          <a:p>
            <a:pPr>
              <a:buFont typeface="Arial" charset="0"/>
              <a:buChar char="•"/>
            </a:pPr>
            <a:r>
              <a:rPr lang="en-US" sz="2000" dirty="0">
                <a:latin typeface="Tw Cen MT"/>
              </a:rPr>
              <a:t> International Residential Code (IRC) 2015</a:t>
            </a:r>
          </a:p>
          <a:p>
            <a:pPr>
              <a:buFont typeface="Arial" charset="0"/>
              <a:buChar char="•"/>
            </a:pPr>
            <a:endParaRPr lang="en-US" sz="2000" dirty="0">
              <a:latin typeface="Tw Cen MT"/>
            </a:endParaRPr>
          </a:p>
          <a:p>
            <a:pPr>
              <a:buFont typeface="Arial" charset="0"/>
              <a:buChar char="•"/>
            </a:pPr>
            <a:r>
              <a:rPr lang="en-US" sz="2400" dirty="0">
                <a:solidFill>
                  <a:srgbClr val="FFC000"/>
                </a:solidFill>
                <a:latin typeface="Tw Cen MT"/>
              </a:rPr>
              <a:t> </a:t>
            </a:r>
            <a:r>
              <a:rPr lang="en-US" sz="2400" dirty="0">
                <a:solidFill>
                  <a:srgbClr val="FFFF00"/>
                </a:solidFill>
                <a:latin typeface="Tw Cen MT"/>
              </a:rPr>
              <a:t>International Existing Building Code (IEBC) 2015</a:t>
            </a:r>
          </a:p>
          <a:p>
            <a:pPr>
              <a:buFont typeface="Arial" charset="0"/>
              <a:buChar char="•"/>
            </a:pPr>
            <a:endParaRPr lang="en-US" sz="2000" dirty="0">
              <a:latin typeface="Tw Cen MT"/>
            </a:endParaRPr>
          </a:p>
          <a:p>
            <a:pPr>
              <a:buFont typeface="Arial" charset="0"/>
              <a:buChar char="•"/>
            </a:pPr>
            <a:r>
              <a:rPr lang="en-US" sz="2000" dirty="0">
                <a:latin typeface="Tw Cen MT"/>
              </a:rPr>
              <a:t> International Energy Conservation Code (IECC) 2009</a:t>
            </a:r>
          </a:p>
          <a:p>
            <a:pPr>
              <a:buFont typeface="Arial" charset="0"/>
              <a:buChar char="•"/>
            </a:pPr>
            <a:endParaRPr lang="en-US" sz="2000" dirty="0">
              <a:latin typeface="Tw Cen MT"/>
            </a:endParaRPr>
          </a:p>
          <a:p>
            <a:pPr>
              <a:buFont typeface="Arial" charset="0"/>
              <a:buChar char="•"/>
            </a:pPr>
            <a:r>
              <a:rPr lang="en-US" sz="2000" dirty="0">
                <a:latin typeface="Tw Cen MT"/>
              </a:rPr>
              <a:t> ASHRAE Standards; 62.1-2007, 62.2-2007 and 90.1-2007</a:t>
            </a:r>
          </a:p>
          <a:p>
            <a:pPr>
              <a:buFont typeface="Arial" charset="0"/>
              <a:buChar char="•"/>
            </a:pPr>
            <a:endParaRPr lang="en-US" sz="2000" dirty="0">
              <a:latin typeface="Tw Cen MT"/>
            </a:endParaRPr>
          </a:p>
          <a:p>
            <a:pPr>
              <a:buFont typeface="Arial" charset="0"/>
              <a:buChar char="•"/>
            </a:pPr>
            <a:r>
              <a:rPr lang="en-US" sz="2000" dirty="0">
                <a:latin typeface="Tw Cen MT"/>
              </a:rPr>
              <a:t> Maine Model Radon Standard ASTM 1465-06</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7850" y="5077271"/>
            <a:ext cx="487363" cy="487363"/>
          </a:xfrm>
          <a:prstGeom prst="rect">
            <a:avLst/>
          </a:prstGeom>
        </p:spPr>
      </p:pic>
    </p:spTree>
  </p:cSld>
  <p:clrMapOvr>
    <a:masterClrMapping/>
  </p:clrMapOvr>
  <p:transition spd="slow" advClick="0"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person&#10;&#10;Description generated with high confidence">
            <a:extLst>
              <a:ext uri="{FF2B5EF4-FFF2-40B4-BE49-F238E27FC236}">
                <a16:creationId xmlns:a16="http://schemas.microsoft.com/office/drawing/2014/main" id="{3FC7C218-D9B3-404E-B404-1FADBF70814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136640"/>
          </a:xfrm>
          <a:prstGeom prst="rect">
            <a:avLst/>
          </a:prstGeom>
        </p:spPr>
      </p:pic>
      <p:sp>
        <p:nvSpPr>
          <p:cNvPr id="2" name="Title 1"/>
          <p:cNvSpPr>
            <a:spLocks noGrp="1"/>
          </p:cNvSpPr>
          <p:nvPr>
            <p:ph type="ctrTitle"/>
          </p:nvPr>
        </p:nvSpPr>
        <p:spPr>
          <a:xfrm>
            <a:off x="304800" y="147895"/>
            <a:ext cx="6934200" cy="762000"/>
          </a:xfrm>
        </p:spPr>
        <p:txBody>
          <a:bodyPr>
            <a:noAutofit/>
          </a:bodyPr>
          <a:lstStyle/>
          <a:p>
            <a:pPr algn="ctr" fontAlgn="auto">
              <a:spcAft>
                <a:spcPts val="0"/>
              </a:spcAft>
              <a:defRPr/>
            </a:pPr>
            <a:r>
              <a:rPr lang="en-US" sz="3200" b="1" dirty="0">
                <a:solidFill>
                  <a:schemeClr val="tx1"/>
                </a:solidFill>
              </a:rPr>
              <a:t>features of the mubec</a:t>
            </a:r>
          </a:p>
        </p:txBody>
      </p:sp>
      <p:sp>
        <p:nvSpPr>
          <p:cNvPr id="15362"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15363" name="TextBox 4"/>
          <p:cNvSpPr txBox="1">
            <a:spLocks noChangeArrowheads="1"/>
          </p:cNvSpPr>
          <p:nvPr/>
        </p:nvSpPr>
        <p:spPr bwMode="auto">
          <a:xfrm>
            <a:off x="1016000" y="1030148"/>
            <a:ext cx="6676828" cy="1231106"/>
          </a:xfrm>
          <a:prstGeom prst="rect">
            <a:avLst/>
          </a:prstGeom>
          <a:noFill/>
          <a:ln w="9525">
            <a:noFill/>
            <a:miter lim="800000"/>
            <a:headEnd/>
            <a:tailEnd/>
          </a:ln>
        </p:spPr>
        <p:txBody>
          <a:bodyPr wrap="none">
            <a:spAutoFit/>
          </a:bodyPr>
          <a:lstStyle/>
          <a:p>
            <a:r>
              <a:rPr lang="en-US" sz="3600" dirty="0">
                <a:solidFill>
                  <a:srgbClr val="FFFF00"/>
                </a:solidFill>
                <a:latin typeface="Tw Cen MT"/>
              </a:rPr>
              <a:t>MUBEC Board Duties/ Composition:</a:t>
            </a:r>
          </a:p>
          <a:p>
            <a:endParaRPr lang="en-US" sz="2000" dirty="0">
              <a:solidFill>
                <a:srgbClr val="FFFF00"/>
              </a:solidFill>
              <a:latin typeface="Tw Cen MT"/>
            </a:endParaRPr>
          </a:p>
          <a:p>
            <a:endParaRPr lang="en-US" dirty="0">
              <a:solidFill>
                <a:srgbClr val="FFFF00"/>
              </a:solidFill>
              <a:latin typeface="Tw Cen MT"/>
            </a:endParaRPr>
          </a:p>
        </p:txBody>
      </p:sp>
      <p:sp>
        <p:nvSpPr>
          <p:cNvPr id="15364" name="TextBox 5"/>
          <p:cNvSpPr txBox="1">
            <a:spLocks noChangeArrowheads="1"/>
          </p:cNvSpPr>
          <p:nvPr/>
        </p:nvSpPr>
        <p:spPr bwMode="auto">
          <a:xfrm>
            <a:off x="1905000" y="2286000"/>
            <a:ext cx="265113" cy="646113"/>
          </a:xfrm>
          <a:prstGeom prst="rect">
            <a:avLst/>
          </a:prstGeom>
          <a:noFill/>
          <a:ln w="9525">
            <a:noFill/>
            <a:miter lim="800000"/>
            <a:headEnd/>
            <a:tailEnd/>
          </a:ln>
        </p:spPr>
        <p:txBody>
          <a:bodyPr wrap="none">
            <a:spAutoFit/>
          </a:bodyPr>
          <a:lstStyle/>
          <a:p>
            <a:endParaRPr lang="en-US" dirty="0">
              <a:latin typeface="Tw Cen MT"/>
            </a:endParaRPr>
          </a:p>
          <a:p>
            <a:pPr>
              <a:buFont typeface="Arial" charset="0"/>
              <a:buChar char="•"/>
            </a:pPr>
            <a:endParaRPr lang="en-US" dirty="0">
              <a:latin typeface="Tw Cen MT"/>
            </a:endParaRPr>
          </a:p>
        </p:txBody>
      </p:sp>
      <p:sp>
        <p:nvSpPr>
          <p:cNvPr id="15365" name="TextBox 6"/>
          <p:cNvSpPr txBox="1">
            <a:spLocks noChangeArrowheads="1"/>
          </p:cNvSpPr>
          <p:nvPr/>
        </p:nvSpPr>
        <p:spPr bwMode="auto">
          <a:xfrm>
            <a:off x="990600" y="1955006"/>
            <a:ext cx="7467600" cy="3785652"/>
          </a:xfrm>
          <a:prstGeom prst="rect">
            <a:avLst/>
          </a:prstGeom>
          <a:noFill/>
          <a:ln w="9525">
            <a:noFill/>
            <a:miter lim="800000"/>
            <a:headEnd/>
            <a:tailEnd/>
          </a:ln>
        </p:spPr>
        <p:txBody>
          <a:bodyPr wrap="square">
            <a:spAutoFit/>
          </a:bodyPr>
          <a:lstStyle/>
          <a:p>
            <a:pPr>
              <a:buFont typeface="Arial" charset="0"/>
              <a:buChar char="•"/>
            </a:pPr>
            <a:r>
              <a:rPr lang="en-US" sz="2000" dirty="0">
                <a:solidFill>
                  <a:srgbClr val="FFFF00"/>
                </a:solidFill>
                <a:latin typeface="Tw Cen MT"/>
              </a:rPr>
              <a:t> </a:t>
            </a:r>
            <a:r>
              <a:rPr lang="en-US" sz="2400" b="1" dirty="0">
                <a:solidFill>
                  <a:srgbClr val="FFFF00"/>
                </a:solidFill>
                <a:latin typeface="Arial" panose="020B0604020202020204" pitchFamily="34" charset="0"/>
                <a:cs typeface="Arial" panose="020B0604020202020204" pitchFamily="34" charset="0"/>
              </a:rPr>
              <a:t>Adopt, amend &amp; maintain the MUBEC</a:t>
            </a:r>
          </a:p>
          <a:p>
            <a:pPr>
              <a:buFont typeface="Arial" charset="0"/>
              <a:buChar char="•"/>
            </a:pPr>
            <a:endParaRPr lang="en-US" sz="2400" b="1" dirty="0">
              <a:solidFill>
                <a:srgbClr val="FFFF00"/>
              </a:solidFill>
              <a:latin typeface="Arial" panose="020B0604020202020204" pitchFamily="34" charset="0"/>
              <a:cs typeface="Arial" panose="020B0604020202020204" pitchFamily="34" charset="0"/>
            </a:endParaRPr>
          </a:p>
          <a:p>
            <a:pPr>
              <a:buFont typeface="Arial" charset="0"/>
              <a:buChar char="•"/>
            </a:pPr>
            <a:r>
              <a:rPr lang="en-US" sz="2400" b="1" dirty="0">
                <a:solidFill>
                  <a:srgbClr val="FFFF00"/>
                </a:solidFill>
                <a:latin typeface="Arial" panose="020B0604020202020204" pitchFamily="34" charset="0"/>
                <a:cs typeface="Arial" panose="020B0604020202020204" pitchFamily="34" charset="0"/>
              </a:rPr>
              <a:t> Resolve conflicts between ICC &amp; NFPA Codes</a:t>
            </a:r>
          </a:p>
          <a:p>
            <a:pPr>
              <a:buFont typeface="Arial" charset="0"/>
              <a:buChar char="•"/>
            </a:pPr>
            <a:endParaRPr lang="en-US" sz="2400" b="1" dirty="0">
              <a:solidFill>
                <a:srgbClr val="FFFF00"/>
              </a:solidFill>
              <a:latin typeface="Arial" panose="020B0604020202020204" pitchFamily="34" charset="0"/>
              <a:cs typeface="Arial" panose="020B0604020202020204" pitchFamily="34" charset="0"/>
            </a:endParaRPr>
          </a:p>
          <a:p>
            <a:pPr>
              <a:buFont typeface="Arial" charset="0"/>
              <a:buChar char="•"/>
            </a:pPr>
            <a:r>
              <a:rPr lang="en-US" sz="2400" b="1" dirty="0">
                <a:solidFill>
                  <a:srgbClr val="FFFF00"/>
                </a:solidFill>
                <a:latin typeface="Arial" panose="020B0604020202020204" pitchFamily="34" charset="0"/>
                <a:cs typeface="Arial" panose="020B0604020202020204" pitchFamily="34" charset="0"/>
              </a:rPr>
              <a:t> Board members represent Code Officials, Architects, Builders, Energy &amp; Structural professionals</a:t>
            </a:r>
          </a:p>
          <a:p>
            <a:pPr>
              <a:buFont typeface="Arial" charset="0"/>
              <a:buChar char="•"/>
            </a:pPr>
            <a:endParaRPr lang="en-US" sz="2400" b="1" dirty="0">
              <a:solidFill>
                <a:srgbClr val="FFFF00"/>
              </a:solidFill>
              <a:latin typeface="Arial" panose="020B0604020202020204" pitchFamily="34" charset="0"/>
              <a:cs typeface="Arial" panose="020B0604020202020204" pitchFamily="34" charset="0"/>
            </a:endParaRPr>
          </a:p>
          <a:p>
            <a:pPr>
              <a:buFont typeface="Arial" charset="0"/>
              <a:buChar char="•"/>
            </a:pPr>
            <a:r>
              <a:rPr lang="en-US" sz="2400" b="1" dirty="0">
                <a:solidFill>
                  <a:srgbClr val="FFFF00"/>
                </a:solidFill>
                <a:latin typeface="Arial" panose="020B0604020202020204" pitchFamily="34" charset="0"/>
                <a:cs typeface="Arial" panose="020B0604020202020204" pitchFamily="34" charset="0"/>
              </a:rPr>
              <a:t> Historic Preservation interests are represented on the Board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0055" y="5257777"/>
            <a:ext cx="487363" cy="487363"/>
          </a:xfrm>
          <a:prstGeom prst="rect">
            <a:avLst/>
          </a:prstGeom>
        </p:spPr>
      </p:pic>
    </p:spTree>
    <p:extLst>
      <p:ext uri="{BB962C8B-B14F-4D97-AF65-F5344CB8AC3E}">
        <p14:creationId xmlns:p14="http://schemas.microsoft.com/office/powerpoint/2010/main" val="716890666"/>
      </p:ext>
    </p:extLst>
  </p:cSld>
  <p:clrMapOvr>
    <a:masterClrMapping/>
  </p:clrMapOvr>
  <p:transition spd="slow" advClick="0"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Provisions for historic buildings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685800" y="1064985"/>
            <a:ext cx="8610600" cy="3662541"/>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FFC000"/>
                </a:solidFill>
                <a:latin typeface="Tw Cen MT" pitchFamily="34" charset="0"/>
              </a:rPr>
              <a:t>IEBC International Existing Building Code</a:t>
            </a:r>
          </a:p>
          <a:p>
            <a:pPr marL="457200" indent="-457200">
              <a:buFont typeface="Arial" panose="020B0604020202020204" pitchFamily="34" charset="0"/>
              <a:buChar char="•"/>
            </a:pPr>
            <a:r>
              <a:rPr lang="en-US" sz="3200" b="1" dirty="0">
                <a:solidFill>
                  <a:srgbClr val="FFC000"/>
                </a:solidFill>
                <a:latin typeface="Tw Cen MT" pitchFamily="34" charset="0"/>
              </a:rPr>
              <a:t>IECC International Energy Conservation Code</a:t>
            </a:r>
          </a:p>
          <a:p>
            <a:pPr marL="457200" indent="-457200">
              <a:buFont typeface="Arial" panose="020B0604020202020204" pitchFamily="34" charset="0"/>
              <a:buChar char="•"/>
            </a:pPr>
            <a:r>
              <a:rPr lang="en-US" sz="3200" b="1" dirty="0">
                <a:solidFill>
                  <a:srgbClr val="FFC000"/>
                </a:solidFill>
                <a:latin typeface="Tw Cen MT" pitchFamily="34" charset="0"/>
              </a:rPr>
              <a:t>NFPA LSC 101(Fire Code)</a:t>
            </a:r>
          </a:p>
          <a:p>
            <a:pPr marL="457200" indent="-457200">
              <a:buFont typeface="Arial" panose="020B0604020202020204" pitchFamily="34" charset="0"/>
              <a:buChar char="•"/>
            </a:pPr>
            <a:r>
              <a:rPr lang="en-US" sz="3200" b="1" dirty="0">
                <a:solidFill>
                  <a:srgbClr val="FFC000"/>
                </a:solidFill>
                <a:latin typeface="Tw Cen MT" pitchFamily="34" charset="0"/>
              </a:rPr>
              <a:t>Americans with Disabilities Act (ADA) </a:t>
            </a: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pic>
        <p:nvPicPr>
          <p:cNvPr id="7" name="Picture 6" descr="A close up of a sign&#10;&#10;Description generated with very high confidence">
            <a:extLst>
              <a:ext uri="{FF2B5EF4-FFF2-40B4-BE49-F238E27FC236}">
                <a16:creationId xmlns:a16="http://schemas.microsoft.com/office/drawing/2014/main" id="{1FCFD05E-A1A1-4B9B-87FE-D71661F54FE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43743" y="3243072"/>
            <a:ext cx="2056514" cy="2700528"/>
          </a:xfrm>
          <a:prstGeom prst="rect">
            <a:avLst/>
          </a:prstGeom>
        </p:spPr>
      </p:pic>
      <p:pic>
        <p:nvPicPr>
          <p:cNvPr id="9" name="Picture 8" descr="A screenshot of text&#10;&#10;Description generated with very high confidence">
            <a:extLst>
              <a:ext uri="{FF2B5EF4-FFF2-40B4-BE49-F238E27FC236}">
                <a16:creationId xmlns:a16="http://schemas.microsoft.com/office/drawing/2014/main" id="{4FAC7C51-2ED0-470F-B1AF-8A136E229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231" y="3283842"/>
            <a:ext cx="2056514" cy="2659758"/>
          </a:xfrm>
          <a:prstGeom prst="rect">
            <a:avLst/>
          </a:prstGeom>
        </p:spPr>
      </p:pic>
      <p:pic>
        <p:nvPicPr>
          <p:cNvPr id="14" name="Picture 13" descr="A picture containing sky, road&#10;&#10;Description generated with high confidence">
            <a:extLst>
              <a:ext uri="{FF2B5EF4-FFF2-40B4-BE49-F238E27FC236}">
                <a16:creationId xmlns:a16="http://schemas.microsoft.com/office/drawing/2014/main" id="{C956E458-CF46-48AF-AED1-90B50FFBC39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38128" y="3243072"/>
            <a:ext cx="1996641" cy="272091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8851" y="5265737"/>
            <a:ext cx="487363" cy="487363"/>
          </a:xfrm>
          <a:prstGeom prst="rect">
            <a:avLst/>
          </a:prstGeom>
        </p:spPr>
      </p:pic>
    </p:spTree>
    <p:extLst>
      <p:ext uri="{BB962C8B-B14F-4D97-AF65-F5344CB8AC3E}">
        <p14:creationId xmlns:p14="http://schemas.microsoft.com/office/powerpoint/2010/main" val="1378294849"/>
      </p:ext>
    </p:extLst>
  </p:cSld>
  <p:clrMapOvr>
    <a:masterClrMapping/>
  </p:clrMapOvr>
  <p:transition spd="slow" advClick="0" advTm="4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 y="304800"/>
            <a:ext cx="9118600" cy="762000"/>
          </a:xfrm>
        </p:spPr>
        <p:txBody>
          <a:bodyPr>
            <a:noAutofit/>
          </a:bodyPr>
          <a:lstStyle/>
          <a:p>
            <a:pPr algn="ctr" fontAlgn="auto">
              <a:spcAft>
                <a:spcPts val="0"/>
              </a:spcAft>
              <a:defRPr/>
            </a:pPr>
            <a:r>
              <a:rPr lang="en-US" sz="3200" b="1" dirty="0">
                <a:solidFill>
                  <a:schemeClr val="tx1"/>
                </a:solidFill>
              </a:rPr>
              <a:t>historic building defined </a:t>
            </a:r>
          </a:p>
        </p:txBody>
      </p:sp>
      <p:sp>
        <p:nvSpPr>
          <p:cNvPr id="14338" name="Subtitle 2"/>
          <p:cNvSpPr>
            <a:spLocks noGrp="1"/>
          </p:cNvSpPr>
          <p:nvPr>
            <p:ph type="subTitle" idx="1"/>
          </p:nvPr>
        </p:nvSpPr>
        <p:spPr>
          <a:xfrm>
            <a:off x="2362200" y="6049963"/>
            <a:ext cx="6705600" cy="685800"/>
          </a:xfrm>
        </p:spPr>
        <p:txBody>
          <a:bodyPr>
            <a:normAutofit lnSpcReduction="10000"/>
          </a:bodyPr>
          <a:lstStyle/>
          <a:p>
            <a:r>
              <a:rPr lang="en-US" sz="4000" b="1" dirty="0"/>
              <a:t>Maine Codes &amp; Preservation</a:t>
            </a:r>
          </a:p>
        </p:txBody>
      </p:sp>
      <p:sp>
        <p:nvSpPr>
          <p:cNvPr id="6" name="Rectangle 5"/>
          <p:cNvSpPr/>
          <p:nvPr/>
        </p:nvSpPr>
        <p:spPr>
          <a:xfrm>
            <a:off x="457200" y="1752600"/>
            <a:ext cx="8610600" cy="2185214"/>
          </a:xfrm>
          <a:prstGeom prst="rect">
            <a:avLst/>
          </a:prstGeom>
        </p:spPr>
        <p:txBody>
          <a:bodyPr wrap="square">
            <a:spAutoFit/>
          </a:bodyPr>
          <a:lstStyle/>
          <a:p>
            <a:endParaRPr lang="en-US" sz="3200" b="1" dirty="0">
              <a:solidFill>
                <a:srgbClr val="FFC000"/>
              </a:solidFill>
              <a:latin typeface="Tw Cen MT" pitchFamily="34" charset="0"/>
            </a:endParaRPr>
          </a:p>
          <a:p>
            <a:pPr marL="457200" indent="-457200">
              <a:buFont typeface="Arial" panose="020B0604020202020204" pitchFamily="34" charset="0"/>
              <a:buChar char="•"/>
            </a:pPr>
            <a:endParaRPr lang="en-US" sz="3200" b="1" dirty="0">
              <a:solidFill>
                <a:srgbClr val="FFC000"/>
              </a:solidFill>
              <a:latin typeface="Tw Cen MT" pitchFamily="34" charset="0"/>
            </a:endParaRPr>
          </a:p>
          <a:p>
            <a:r>
              <a:rPr lang="en-US" sz="3200" b="1" dirty="0">
                <a:solidFill>
                  <a:srgbClr val="FFC000"/>
                </a:solidFill>
                <a:latin typeface="Tw Cen MT" pitchFamily="34" charset="0"/>
              </a:rPr>
              <a:t>    </a:t>
            </a:r>
          </a:p>
          <a:p>
            <a:pPr>
              <a:buFont typeface="Arial" pitchFamily="34" charset="0"/>
              <a:buChar char="•"/>
            </a:pPr>
            <a:endParaRPr lang="en-US" sz="4000" b="1" dirty="0">
              <a:solidFill>
                <a:srgbClr val="FFC000"/>
              </a:solidFill>
              <a:latin typeface="Tw Cen MT" pitchFamily="34" charset="0"/>
            </a:endParaRPr>
          </a:p>
        </p:txBody>
      </p:sp>
      <p:sp>
        <p:nvSpPr>
          <p:cNvPr id="4" name="TextBox 3"/>
          <p:cNvSpPr txBox="1"/>
          <p:nvPr/>
        </p:nvSpPr>
        <p:spPr>
          <a:xfrm>
            <a:off x="914400" y="3007787"/>
            <a:ext cx="7086600" cy="3231654"/>
          </a:xfrm>
          <a:prstGeom prst="rect">
            <a:avLst/>
          </a:prstGeom>
          <a:noFill/>
        </p:spPr>
        <p:txBody>
          <a:bodyPr wrap="square" rtlCol="0">
            <a:spAutoFit/>
          </a:bodyPr>
          <a:lstStyle/>
          <a:p>
            <a:pPr marL="457200" indent="-457200">
              <a:buAutoNum type="arabicPeriod"/>
            </a:pPr>
            <a:r>
              <a:rPr lang="en-US" sz="2000" dirty="0"/>
              <a:t>Listed or preliminarily determined to be eligible for listing in the National Register of Historic Places;</a:t>
            </a:r>
          </a:p>
          <a:p>
            <a:pPr marL="457200" indent="-457200">
              <a:buAutoNum type="arabicPeriod"/>
            </a:pPr>
            <a:r>
              <a:rPr lang="en-US" sz="2000" dirty="0"/>
              <a:t>Determined by the Secretary of the US Dept. of the Interior to contribute to the historical significance of a registered historic district or a district preliminarily determined to qualify as a historic district;</a:t>
            </a:r>
          </a:p>
          <a:p>
            <a:pPr marL="457200" indent="-457200">
              <a:buAutoNum type="arabicPeriod"/>
            </a:pPr>
            <a:r>
              <a:rPr lang="en-US" sz="2000" dirty="0"/>
              <a:t>Designated as historic under a state or local historic preservation program that is approved by the Dept. of the Interior.</a:t>
            </a:r>
          </a:p>
          <a:p>
            <a:pPr marL="457200" indent="-457200">
              <a:buAutoNum type="arabicPeriod"/>
            </a:pPr>
            <a:endParaRPr lang="en-US" sz="2400" dirty="0"/>
          </a:p>
        </p:txBody>
      </p:sp>
      <p:pic>
        <p:nvPicPr>
          <p:cNvPr id="5" name="Picture 4" descr="A large brick building with grass in front of a house&#10;&#10;Description generated with very high confidence">
            <a:extLst>
              <a:ext uri="{FF2B5EF4-FFF2-40B4-BE49-F238E27FC236}">
                <a16:creationId xmlns:a16="http://schemas.microsoft.com/office/drawing/2014/main" id="{D73E458A-9BB2-4575-9D58-6213507FF05F}"/>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104904"/>
            <a:ext cx="2362200" cy="1624013"/>
          </a:xfrm>
          <a:prstGeom prst="rect">
            <a:avLst/>
          </a:prstGeom>
        </p:spPr>
      </p:pic>
      <p:pic>
        <p:nvPicPr>
          <p:cNvPr id="8" name="Picture 7" descr="A large brick building&#10;&#10;Description generated with very high confidence">
            <a:extLst>
              <a:ext uri="{FF2B5EF4-FFF2-40B4-BE49-F238E27FC236}">
                <a16:creationId xmlns:a16="http://schemas.microsoft.com/office/drawing/2014/main" id="{58099070-B038-4CA4-9D1D-BD51FDE7035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72000" y="1102470"/>
            <a:ext cx="2188275" cy="1615221"/>
          </a:xfrm>
          <a:prstGeom prst="rect">
            <a:avLst/>
          </a:prstGeom>
        </p:spPr>
      </p:pic>
      <p:pic>
        <p:nvPicPr>
          <p:cNvPr id="10" name="Picture 9" descr="A large brick building with grass in front of a house&#10;&#10;Description generated with very high confidence">
            <a:extLst>
              <a:ext uri="{FF2B5EF4-FFF2-40B4-BE49-F238E27FC236}">
                <a16:creationId xmlns:a16="http://schemas.microsoft.com/office/drawing/2014/main" id="{F27E7997-7B8E-44E7-A5B0-BCF1DBF76E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2201" y="1102470"/>
            <a:ext cx="2209800" cy="1626447"/>
          </a:xfrm>
          <a:prstGeom prst="rect">
            <a:avLst/>
          </a:prstGeom>
        </p:spPr>
      </p:pic>
      <p:pic>
        <p:nvPicPr>
          <p:cNvPr id="12" name="Picture 11" descr="A large white building&#10;&#10;Description generated with very high confidence">
            <a:extLst>
              <a:ext uri="{FF2B5EF4-FFF2-40B4-BE49-F238E27FC236}">
                <a16:creationId xmlns:a16="http://schemas.microsoft.com/office/drawing/2014/main" id="{501FD468-A195-4DA0-A1FC-4F909B4942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760275" y="1104904"/>
            <a:ext cx="2373004" cy="161278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47036" y="5181600"/>
            <a:ext cx="487363" cy="487363"/>
          </a:xfrm>
          <a:prstGeom prst="rect">
            <a:avLst/>
          </a:prstGeom>
        </p:spPr>
      </p:pic>
    </p:spTree>
    <p:extLst>
      <p:ext uri="{BB962C8B-B14F-4D97-AF65-F5344CB8AC3E}">
        <p14:creationId xmlns:p14="http://schemas.microsoft.com/office/powerpoint/2010/main" val="2932801194"/>
      </p:ext>
    </p:extLst>
  </p:cSld>
  <p:clrMapOvr>
    <a:masterClrMapping/>
  </p:clrMapOvr>
  <p:transition spd="slow" advTm="3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Median</Template>
  <TotalTime>10740</TotalTime>
  <Words>1351</Words>
  <Application>Microsoft Office PowerPoint</Application>
  <PresentationFormat>On-screen Show (4:3)</PresentationFormat>
  <Paragraphs>263</Paragraphs>
  <Slides>42</Slides>
  <Notes>0</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Tw Cen MT</vt:lpstr>
      <vt:lpstr>Wingdings</vt:lpstr>
      <vt:lpstr>Wingdings 2</vt:lpstr>
      <vt:lpstr>Median</vt:lpstr>
      <vt:lpstr>PowerPoint Presentation</vt:lpstr>
      <vt:lpstr>PowerPoint Presentation</vt:lpstr>
      <vt:lpstr>PowerPoint Presentation</vt:lpstr>
      <vt:lpstr>PowerPoint Presentation</vt:lpstr>
      <vt:lpstr>Maine’s Uniform Code</vt:lpstr>
      <vt:lpstr>features of the mubec</vt:lpstr>
      <vt:lpstr>features of the mubec</vt:lpstr>
      <vt:lpstr>Provisions for historic buildings  </vt:lpstr>
      <vt:lpstr>historic building defined </vt:lpstr>
      <vt:lpstr>Provisions for historic buildings  </vt:lpstr>
      <vt:lpstr>Provisions for historic buildings  </vt:lpstr>
      <vt:lpstr>International existing building code (iebc) </vt:lpstr>
      <vt:lpstr>International existing building code (iebc) </vt:lpstr>
      <vt:lpstr>International existing building code (iebc) </vt:lpstr>
      <vt:lpstr>Provisions for historic buildings  </vt:lpstr>
      <vt:lpstr>Role of maine’s hp commissions</vt:lpstr>
      <vt:lpstr>Key hp Ordinance terms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Strategies for rehabilitation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challenges </vt:lpstr>
      <vt:lpstr>Preservation successes</vt:lpstr>
      <vt:lpstr>Sustainable Rehabilitation </vt:lpstr>
      <vt:lpstr>Sustainable Rehabilitation</vt:lpstr>
      <vt:lpstr>PowerPoint Presentation</vt:lpstr>
    </vt:vector>
  </TitlesOfParts>
  <Company>WBRC Architects /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Pullen</dc:creator>
  <cp:lastModifiedBy>Mitchell, Christi</cp:lastModifiedBy>
  <cp:revision>613</cp:revision>
  <cp:lastPrinted>2018-12-10T20:57:43Z</cp:lastPrinted>
  <dcterms:created xsi:type="dcterms:W3CDTF">2010-05-28T15:29:02Z</dcterms:created>
  <dcterms:modified xsi:type="dcterms:W3CDTF">2018-12-11T13:46:36Z</dcterms:modified>
</cp:coreProperties>
</file>